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0" r:id="rId31"/>
    <p:sldId id="288" r:id="rId32"/>
    <p:sldId id="289"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20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otatufs03\Swm\1-ATM_2014%20Proposed%20Changes\New%20ATM%20for%20Concrete%20Mix%20Designs\Max%20Density%20Blending%20.45%20Power%20Calc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tatufs03\Swm\1-ATM_2014%20Proposed%20Changes\New%20ATM%20for%20Concrete%20Mix%20Designs\No%20Air%20Lab%20Batches%20w28day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tatufs03\Swm\1-ATM_2014%20Proposed%20Changes\New%20ATM%20for%20Concrete%20Mix%20Designs\No%20Air%20Lab%20Batches%20w28day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tatufs03\Swm\1-ATM_2014%20Proposed%20Changes\New%20ATM%20for%20Concrete%20Mix%20Designs\4000psi%205%25%20Air-28%20Day.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otatufs03\Swm\1-ATM_2014%20Proposed%20Changes\New%20ATM%20for%20Concrete%20Mix%20Designs\4000psi%205%25%20Air-28%20Day.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125" b="1" i="0" u="none" strike="noStrike" baseline="0">
                <a:solidFill>
                  <a:srgbClr val="000000"/>
                </a:solidFill>
                <a:latin typeface="Arial"/>
                <a:ea typeface="Arial"/>
                <a:cs typeface="Arial"/>
              </a:defRPr>
            </a:pPr>
            <a:r>
              <a:rPr lang="en-US"/>
              <a:t>0.45 POWER CHART</a:t>
            </a:r>
          </a:p>
        </c:rich>
      </c:tx>
      <c:layout>
        <c:manualLayout>
          <c:xMode val="edge"/>
          <c:yMode val="edge"/>
          <c:x val="0.299715909090909"/>
          <c:y val="0.0301810865191147"/>
        </c:manualLayout>
      </c:layout>
      <c:overlay val="0"/>
      <c:spPr>
        <a:noFill/>
        <a:ln w="25400">
          <a:noFill/>
        </a:ln>
      </c:spPr>
    </c:title>
    <c:autoTitleDeleted val="0"/>
    <c:plotArea>
      <c:layout>
        <c:manualLayout>
          <c:layoutTarget val="inner"/>
          <c:xMode val="edge"/>
          <c:yMode val="edge"/>
          <c:x val="0.113636363636364"/>
          <c:y val="0.169014084507042"/>
          <c:w val="0.866477272727273"/>
          <c:h val="0.6841046277666"/>
        </c:manualLayout>
      </c:layout>
      <c:scatterChart>
        <c:scatterStyle val="smoothMarker"/>
        <c:varyColors val="0"/>
        <c:ser>
          <c:idx val="0"/>
          <c:order val="0"/>
          <c:spPr>
            <a:ln w="12700">
              <a:solidFill>
                <a:srgbClr val="000000"/>
              </a:solidFill>
              <a:prstDash val="solid"/>
            </a:ln>
          </c:spPr>
          <c:marker>
            <c:symbol val="circle"/>
            <c:size val="5"/>
            <c:spPr>
              <a:solidFill>
                <a:srgbClr val="000000"/>
              </a:solidFill>
              <a:ln>
                <a:solidFill>
                  <a:srgbClr val="000000"/>
                </a:solidFill>
                <a:prstDash val="solid"/>
              </a:ln>
            </c:spPr>
          </c:marker>
          <c:xVal>
            <c:numRef>
              <c:f>'45 Power Chart'!$U$6:$U$18</c:f>
              <c:numCache>
                <c:formatCode>General</c:formatCode>
                <c:ptCount val="13"/>
                <c:pt idx="0">
                  <c:v>5.814823031727798</c:v>
                </c:pt>
                <c:pt idx="1">
                  <c:v>5.108743174423434</c:v>
                </c:pt>
                <c:pt idx="2">
                  <c:v>4.256699612603924</c:v>
                </c:pt>
                <c:pt idx="3">
                  <c:v>3.762176102386298</c:v>
                </c:pt>
                <c:pt idx="4">
                  <c:v>3.116086507375345</c:v>
                </c:pt>
                <c:pt idx="5">
                  <c:v>2.754074108566122</c:v>
                </c:pt>
                <c:pt idx="6">
                  <c:v>2.01610025396293</c:v>
                </c:pt>
                <c:pt idx="7">
                  <c:v>1.471669879582038</c:v>
                </c:pt>
                <c:pt idx="8">
                  <c:v>1.077325409925042</c:v>
                </c:pt>
                <c:pt idx="9">
                  <c:v>0.794635682240205</c:v>
                </c:pt>
                <c:pt idx="10">
                  <c:v>0.581707367927938</c:v>
                </c:pt>
                <c:pt idx="11">
                  <c:v>0.425834718304737</c:v>
                </c:pt>
                <c:pt idx="12">
                  <c:v>0.3117292599535</c:v>
                </c:pt>
              </c:numCache>
            </c:numRef>
          </c:xVal>
          <c:yVal>
            <c:numRef>
              <c:f>'45 Power Chart'!$C$6:$C$18</c:f>
              <c:numCache>
                <c:formatCode>General</c:formatCode>
                <c:ptCount val="13"/>
                <c:pt idx="0">
                  <c:v>100.0</c:v>
                </c:pt>
                <c:pt idx="1">
                  <c:v>100.0</c:v>
                </c:pt>
                <c:pt idx="2">
                  <c:v>100.0</c:v>
                </c:pt>
                <c:pt idx="3">
                  <c:v>98.188</c:v>
                </c:pt>
                <c:pt idx="4">
                  <c:v>78.709</c:v>
                </c:pt>
                <c:pt idx="5">
                  <c:v>68.38599999999998</c:v>
                </c:pt>
                <c:pt idx="6">
                  <c:v>48.89700000000001</c:v>
                </c:pt>
                <c:pt idx="7">
                  <c:v>37.58900000000001</c:v>
                </c:pt>
                <c:pt idx="8">
                  <c:v>28.95</c:v>
                </c:pt>
                <c:pt idx="9">
                  <c:v>17.48699999999999</c:v>
                </c:pt>
                <c:pt idx="10">
                  <c:v>5.39</c:v>
                </c:pt>
                <c:pt idx="11">
                  <c:v>1.54</c:v>
                </c:pt>
                <c:pt idx="12">
                  <c:v>1.3568</c:v>
                </c:pt>
              </c:numCache>
            </c:numRef>
          </c:yVal>
          <c:smooth val="1"/>
        </c:ser>
        <c:ser>
          <c:idx val="1"/>
          <c:order val="1"/>
          <c:spPr>
            <a:ln w="12700">
              <a:solidFill>
                <a:srgbClr val="000000"/>
              </a:solidFill>
              <a:prstDash val="solid"/>
            </a:ln>
          </c:spPr>
          <c:marker>
            <c:symbol val="none"/>
          </c:marker>
          <c:xVal>
            <c:numRef>
              <c:f>'45 Power Chart'!$W$5:$W$30</c:f>
              <c:numCache>
                <c:formatCode>General</c:formatCode>
                <c:ptCount val="26"/>
                <c:pt idx="0">
                  <c:v>5.814823031727798</c:v>
                </c:pt>
                <c:pt idx="1">
                  <c:v>5.814823031727798</c:v>
                </c:pt>
                <c:pt idx="2">
                  <c:v>5.108743174423434</c:v>
                </c:pt>
                <c:pt idx="3">
                  <c:v>5.108743174423434</c:v>
                </c:pt>
                <c:pt idx="4">
                  <c:v>4.256699612603924</c:v>
                </c:pt>
                <c:pt idx="5">
                  <c:v>4.256699612603924</c:v>
                </c:pt>
                <c:pt idx="6">
                  <c:v>3.762176102386298</c:v>
                </c:pt>
                <c:pt idx="7">
                  <c:v>3.762176102386298</c:v>
                </c:pt>
                <c:pt idx="8">
                  <c:v>3.116086507375345</c:v>
                </c:pt>
                <c:pt idx="9">
                  <c:v>3.116086507375345</c:v>
                </c:pt>
                <c:pt idx="10">
                  <c:v>2.754074108566122</c:v>
                </c:pt>
                <c:pt idx="11">
                  <c:v>2.754074108566122</c:v>
                </c:pt>
                <c:pt idx="12">
                  <c:v>2.01610025396293</c:v>
                </c:pt>
                <c:pt idx="13">
                  <c:v>2.01610025396293</c:v>
                </c:pt>
                <c:pt idx="14">
                  <c:v>1.471669879582038</c:v>
                </c:pt>
                <c:pt idx="15">
                  <c:v>1.471669879582038</c:v>
                </c:pt>
                <c:pt idx="16">
                  <c:v>1.077325409925042</c:v>
                </c:pt>
                <c:pt idx="17">
                  <c:v>1.077325409925042</c:v>
                </c:pt>
                <c:pt idx="18">
                  <c:v>0.794635682240205</c:v>
                </c:pt>
                <c:pt idx="19">
                  <c:v>0.794635682240205</c:v>
                </c:pt>
                <c:pt idx="20">
                  <c:v>0.581707367927938</c:v>
                </c:pt>
                <c:pt idx="21">
                  <c:v>0.581707367927938</c:v>
                </c:pt>
                <c:pt idx="22">
                  <c:v>0.425834718304737</c:v>
                </c:pt>
                <c:pt idx="23">
                  <c:v>0.425834718304737</c:v>
                </c:pt>
                <c:pt idx="24">
                  <c:v>0.3117292599535</c:v>
                </c:pt>
                <c:pt idx="25">
                  <c:v>0.3117292599535</c:v>
                </c:pt>
              </c:numCache>
            </c:numRef>
          </c:xVal>
          <c:yVal>
            <c:numRef>
              <c:f>'45 Power Chart'!$X$5:$X$30</c:f>
              <c:numCache>
                <c:formatCode>General</c:formatCode>
                <c:ptCount val="26"/>
                <c:pt idx="0">
                  <c:v>0.0</c:v>
                </c:pt>
                <c:pt idx="1">
                  <c:v>100.0</c:v>
                </c:pt>
                <c:pt idx="2">
                  <c:v>100.0</c:v>
                </c:pt>
                <c:pt idx="3">
                  <c:v>0.0</c:v>
                </c:pt>
                <c:pt idx="4">
                  <c:v>0.0</c:v>
                </c:pt>
                <c:pt idx="5">
                  <c:v>100.0</c:v>
                </c:pt>
                <c:pt idx="6">
                  <c:v>100.0</c:v>
                </c:pt>
                <c:pt idx="7">
                  <c:v>0.0</c:v>
                </c:pt>
                <c:pt idx="8">
                  <c:v>0.0</c:v>
                </c:pt>
                <c:pt idx="9">
                  <c:v>100.0</c:v>
                </c:pt>
                <c:pt idx="10">
                  <c:v>100.0</c:v>
                </c:pt>
                <c:pt idx="11">
                  <c:v>0.0</c:v>
                </c:pt>
                <c:pt idx="12">
                  <c:v>0.0</c:v>
                </c:pt>
                <c:pt idx="13">
                  <c:v>100.0</c:v>
                </c:pt>
                <c:pt idx="14">
                  <c:v>100.0</c:v>
                </c:pt>
                <c:pt idx="15">
                  <c:v>0.0</c:v>
                </c:pt>
                <c:pt idx="16">
                  <c:v>0.0</c:v>
                </c:pt>
                <c:pt idx="17">
                  <c:v>100.0</c:v>
                </c:pt>
                <c:pt idx="18">
                  <c:v>100.0</c:v>
                </c:pt>
                <c:pt idx="19">
                  <c:v>0.0</c:v>
                </c:pt>
                <c:pt idx="20">
                  <c:v>0.0</c:v>
                </c:pt>
                <c:pt idx="21">
                  <c:v>100.0</c:v>
                </c:pt>
                <c:pt idx="22">
                  <c:v>100.0</c:v>
                </c:pt>
                <c:pt idx="23">
                  <c:v>0.0</c:v>
                </c:pt>
                <c:pt idx="24">
                  <c:v>0.0</c:v>
                </c:pt>
                <c:pt idx="25">
                  <c:v>100.0</c:v>
                </c:pt>
              </c:numCache>
            </c:numRef>
          </c:yVal>
          <c:smooth val="0"/>
        </c:ser>
        <c:ser>
          <c:idx val="2"/>
          <c:order val="2"/>
          <c:spPr>
            <a:ln w="12700">
              <a:solidFill>
                <a:srgbClr val="000000"/>
              </a:solidFill>
              <a:prstDash val="solid"/>
            </a:ln>
          </c:spPr>
          <c:marker>
            <c:symbol val="none"/>
          </c:marker>
          <c:xVal>
            <c:numRef>
              <c:f>'45 Power Chart'!$Z$7:$Z$8</c:f>
              <c:numCache>
                <c:formatCode>General</c:formatCode>
                <c:ptCount val="2"/>
                <c:pt idx="0">
                  <c:v>3.762176102386298</c:v>
                </c:pt>
                <c:pt idx="1">
                  <c:v>0.0</c:v>
                </c:pt>
              </c:numCache>
            </c:numRef>
          </c:xVal>
          <c:yVal>
            <c:numRef>
              <c:f>'45 Power Chart'!$AA$7:$AA$8</c:f>
              <c:numCache>
                <c:formatCode>General</c:formatCode>
                <c:ptCount val="2"/>
                <c:pt idx="0">
                  <c:v>100.0</c:v>
                </c:pt>
                <c:pt idx="1">
                  <c:v>0.0</c:v>
                </c:pt>
              </c:numCache>
            </c:numRef>
          </c:yVal>
          <c:smooth val="1"/>
        </c:ser>
        <c:ser>
          <c:idx val="3"/>
          <c:order val="3"/>
          <c:spPr>
            <a:ln w="28575">
              <a:noFill/>
            </a:ln>
          </c:spPr>
          <c:marker>
            <c:symbol val="none"/>
          </c:marker>
          <c:dLbls>
            <c:dLbl>
              <c:idx val="0"/>
              <c:layout>
                <c:manualLayout>
                  <c:x val="-0.0305496898115008"/>
                  <c:y val="0.0299799848962541"/>
                </c:manualLayout>
              </c:layout>
              <c:tx>
                <c:rich>
                  <a:bodyPr rot="-5400000" vert="horz"/>
                  <a:lstStyle/>
                  <a:p>
                    <a:pPr algn="ctr">
                      <a:defRPr sz="1200" b="0" i="0" u="none" strike="noStrike" baseline="0">
                        <a:solidFill>
                          <a:srgbClr val="000000"/>
                        </a:solidFill>
                        <a:latin typeface="Arial"/>
                        <a:ea typeface="Arial"/>
                        <a:cs typeface="Arial"/>
                      </a:defRPr>
                    </a:pPr>
                    <a:r>
                      <a:rPr lang="en-US"/>
                      <a:t>50</a:t>
                    </a:r>
                  </a:p>
                </c:rich>
              </c:tx>
              <c:spPr>
                <a:noFill/>
                <a:ln w="25400">
                  <a:noFill/>
                </a:ln>
              </c:spPr>
              <c:dLblPos val="r"/>
              <c:showLegendKey val="0"/>
              <c:showVal val="0"/>
              <c:showCatName val="0"/>
              <c:showSerName val="0"/>
              <c:showPercent val="0"/>
              <c:showBubbleSize val="0"/>
            </c:dLbl>
            <c:dLbl>
              <c:idx val="1"/>
              <c:layout>
                <c:manualLayout>
                  <c:x val="-0.0308554044380816"/>
                  <c:y val="0.0413950368879947"/>
                </c:manualLayout>
              </c:layout>
              <c:tx>
                <c:rich>
                  <a:bodyPr rot="-5400000" vert="horz"/>
                  <a:lstStyle/>
                  <a:p>
                    <a:pPr algn="ctr">
                      <a:defRPr sz="1200" b="0" i="0" u="none" strike="noStrike" baseline="0">
                        <a:solidFill>
                          <a:srgbClr val="000000"/>
                        </a:solidFill>
                        <a:latin typeface="Arial"/>
                        <a:ea typeface="Arial"/>
                        <a:cs typeface="Arial"/>
                      </a:defRPr>
                    </a:pPr>
                    <a:r>
                      <a:rPr lang="en-US"/>
                      <a:t>37.5</a:t>
                    </a:r>
                  </a:p>
                </c:rich>
              </c:tx>
              <c:spPr>
                <a:noFill/>
                <a:ln w="25400">
                  <a:noFill/>
                </a:ln>
              </c:spPr>
              <c:dLblPos val="r"/>
              <c:showLegendKey val="0"/>
              <c:showVal val="0"/>
              <c:showCatName val="0"/>
              <c:showSerName val="0"/>
              <c:showPercent val="0"/>
              <c:showBubbleSize val="0"/>
            </c:dLbl>
            <c:dLbl>
              <c:idx val="2"/>
              <c:layout>
                <c:manualLayout>
                  <c:x val="-0.0285479300882844"/>
                  <c:y val="0.0251510110531958"/>
                </c:manualLayout>
              </c:layout>
              <c:tx>
                <c:rich>
                  <a:bodyPr rot="-5400000" vert="horz"/>
                  <a:lstStyle/>
                  <a:p>
                    <a:pPr algn="ctr">
                      <a:defRPr sz="1200" b="0" i="0" u="none" strike="noStrike" baseline="0">
                        <a:solidFill>
                          <a:srgbClr val="000000"/>
                        </a:solidFill>
                        <a:latin typeface="Arial"/>
                        <a:ea typeface="Arial"/>
                        <a:cs typeface="Arial"/>
                      </a:defRPr>
                    </a:pPr>
                    <a:r>
                      <a:rPr lang="en-US"/>
                      <a:t>25</a:t>
                    </a:r>
                  </a:p>
                </c:rich>
              </c:tx>
              <c:spPr>
                <a:noFill/>
                <a:ln w="25400">
                  <a:noFill/>
                </a:ln>
              </c:spPr>
              <c:dLblPos val="r"/>
              <c:showLegendKey val="0"/>
              <c:showVal val="0"/>
              <c:showCatName val="0"/>
              <c:showSerName val="0"/>
              <c:showPercent val="0"/>
              <c:showBubbleSize val="0"/>
            </c:dLbl>
            <c:dLbl>
              <c:idx val="3"/>
              <c:layout>
                <c:manualLayout>
                  <c:x val="-0.0309960331663087"/>
                  <c:y val="0.0299799848962541"/>
                </c:manualLayout>
              </c:layout>
              <c:tx>
                <c:rich>
                  <a:bodyPr rot="-5400000" vert="horz"/>
                  <a:lstStyle/>
                  <a:p>
                    <a:pPr algn="ctr">
                      <a:defRPr sz="1200" b="0" i="0" u="none" strike="noStrike" baseline="0">
                        <a:solidFill>
                          <a:srgbClr val="000000"/>
                        </a:solidFill>
                        <a:latin typeface="Arial"/>
                        <a:ea typeface="Arial"/>
                        <a:cs typeface="Arial"/>
                      </a:defRPr>
                    </a:pPr>
                    <a:r>
                      <a:rPr lang="en-US"/>
                      <a:t>19</a:t>
                    </a:r>
                  </a:p>
                </c:rich>
              </c:tx>
              <c:spPr>
                <a:noFill/>
                <a:ln w="25400">
                  <a:noFill/>
                </a:ln>
              </c:spPr>
              <c:dLblPos val="r"/>
              <c:showLegendKey val="0"/>
              <c:showVal val="0"/>
              <c:showCatName val="0"/>
              <c:showSerName val="0"/>
              <c:showPercent val="0"/>
              <c:showBubbleSize val="0"/>
            </c:dLbl>
            <c:dLbl>
              <c:idx val="4"/>
              <c:layout>
                <c:manualLayout>
                  <c:x val="-0.0286014674302076"/>
                  <c:y val="0.0413950368879947"/>
                </c:manualLayout>
              </c:layout>
              <c:tx>
                <c:rich>
                  <a:bodyPr rot="-5400000" vert="horz"/>
                  <a:lstStyle/>
                  <a:p>
                    <a:pPr algn="ctr">
                      <a:defRPr sz="1200" b="0" i="0" u="none" strike="noStrike" baseline="0">
                        <a:solidFill>
                          <a:srgbClr val="000000"/>
                        </a:solidFill>
                        <a:latin typeface="Arial"/>
                        <a:ea typeface="Arial"/>
                        <a:cs typeface="Arial"/>
                      </a:defRPr>
                    </a:pPr>
                    <a:r>
                      <a:rPr lang="en-US"/>
                      <a:t>12.5</a:t>
                    </a:r>
                  </a:p>
                </c:rich>
              </c:tx>
              <c:spPr>
                <a:noFill/>
                <a:ln w="25400">
                  <a:noFill/>
                </a:ln>
              </c:spPr>
              <c:dLblPos val="r"/>
              <c:showLegendKey val="0"/>
              <c:showVal val="0"/>
              <c:showCatName val="0"/>
              <c:showSerName val="0"/>
              <c:showPercent val="0"/>
              <c:showBubbleSize val="0"/>
            </c:dLbl>
            <c:dLbl>
              <c:idx val="5"/>
              <c:layout>
                <c:manualLayout>
                  <c:x val="-0.0302996003340491"/>
                  <c:y val="0.0344534397988984"/>
                </c:manualLayout>
              </c:layout>
              <c:tx>
                <c:rich>
                  <a:bodyPr rot="-5400000" vert="horz"/>
                  <a:lstStyle/>
                  <a:p>
                    <a:pPr algn="ctr">
                      <a:defRPr sz="1200" b="0" i="0" u="none" strike="noStrike" baseline="0">
                        <a:solidFill>
                          <a:srgbClr val="000000"/>
                        </a:solidFill>
                        <a:latin typeface="Arial"/>
                        <a:ea typeface="Arial"/>
                        <a:cs typeface="Arial"/>
                      </a:defRPr>
                    </a:pPr>
                    <a:r>
                      <a:rPr lang="en-US"/>
                      <a:t>9.5</a:t>
                    </a:r>
                  </a:p>
                </c:rich>
              </c:tx>
              <c:spPr>
                <a:noFill/>
                <a:ln w="25400">
                  <a:noFill/>
                </a:ln>
              </c:spPr>
              <c:dLblPos val="r"/>
              <c:showLegendKey val="0"/>
              <c:showVal val="0"/>
              <c:showCatName val="0"/>
              <c:showSerName val="0"/>
              <c:showPercent val="0"/>
              <c:showBubbleSize val="0"/>
            </c:dLbl>
            <c:dLbl>
              <c:idx val="6"/>
              <c:layout>
                <c:manualLayout>
                  <c:x val="-0.0302606776425674"/>
                  <c:y val="0.0413950368879947"/>
                </c:manualLayout>
              </c:layout>
              <c:tx>
                <c:rich>
                  <a:bodyPr rot="-5400000" vert="horz"/>
                  <a:lstStyle/>
                  <a:p>
                    <a:pPr algn="ctr">
                      <a:defRPr sz="1200" b="0" i="0" u="none" strike="noStrike" baseline="0">
                        <a:solidFill>
                          <a:srgbClr val="000000"/>
                        </a:solidFill>
                        <a:latin typeface="Arial"/>
                        <a:ea typeface="Arial"/>
                        <a:cs typeface="Arial"/>
                      </a:defRPr>
                    </a:pPr>
                    <a:r>
                      <a:rPr lang="en-US"/>
                      <a:t>4.75</a:t>
                    </a:r>
                  </a:p>
                </c:rich>
              </c:tx>
              <c:spPr>
                <a:noFill/>
                <a:ln w="25400">
                  <a:noFill/>
                </a:ln>
              </c:spPr>
              <c:dLblPos val="r"/>
              <c:showLegendKey val="0"/>
              <c:showVal val="0"/>
              <c:showCatName val="0"/>
              <c:showSerName val="0"/>
              <c:showPercent val="0"/>
              <c:showBubbleSize val="0"/>
            </c:dLbl>
            <c:dLbl>
              <c:idx val="7"/>
              <c:layout>
                <c:manualLayout>
                  <c:x val="-0.0283424302075877"/>
                  <c:y val="0.039382964453387"/>
                </c:manualLayout>
              </c:layout>
              <c:tx>
                <c:rich>
                  <a:bodyPr rot="-5400000" vert="horz"/>
                  <a:lstStyle/>
                  <a:p>
                    <a:pPr algn="ctr">
                      <a:defRPr sz="1200" b="0" i="0" u="none" strike="noStrike" baseline="0">
                        <a:solidFill>
                          <a:srgbClr val="000000"/>
                        </a:solidFill>
                        <a:latin typeface="Arial"/>
                        <a:ea typeface="Arial"/>
                        <a:cs typeface="Arial"/>
                      </a:defRPr>
                    </a:pPr>
                    <a:r>
                      <a:rPr lang="en-US"/>
                      <a:t>2.36</a:t>
                    </a:r>
                  </a:p>
                </c:rich>
              </c:tx>
              <c:spPr>
                <a:noFill/>
                <a:ln w="25400">
                  <a:noFill/>
                </a:ln>
              </c:spPr>
              <c:dLblPos val="r"/>
              <c:showLegendKey val="0"/>
              <c:showVal val="0"/>
              <c:showCatName val="0"/>
              <c:showSerName val="0"/>
              <c:showPercent val="0"/>
              <c:showBubbleSize val="0"/>
            </c:dLbl>
            <c:dLbl>
              <c:idx val="8"/>
              <c:layout>
                <c:manualLayout>
                  <c:x val="-0.0267917859699356"/>
                  <c:y val="0.0413950368879947"/>
                </c:manualLayout>
              </c:layout>
              <c:tx>
                <c:rich>
                  <a:bodyPr rot="-5400000" vert="horz"/>
                  <a:lstStyle/>
                  <a:p>
                    <a:pPr algn="ctr">
                      <a:defRPr sz="1200" b="0" i="0" u="none" strike="noStrike" baseline="0">
                        <a:solidFill>
                          <a:srgbClr val="000000"/>
                        </a:solidFill>
                        <a:latin typeface="Arial"/>
                        <a:ea typeface="Arial"/>
                        <a:cs typeface="Arial"/>
                      </a:defRPr>
                    </a:pPr>
                    <a:r>
                      <a:rPr lang="en-US"/>
                      <a:t>1.18</a:t>
                    </a:r>
                  </a:p>
                </c:rich>
              </c:tx>
              <c:spPr>
                <a:noFill/>
                <a:ln w="25400">
                  <a:noFill/>
                </a:ln>
              </c:spPr>
              <c:dLblPos val="r"/>
              <c:showLegendKey val="0"/>
              <c:showVal val="0"/>
              <c:showCatName val="0"/>
              <c:showSerName val="0"/>
              <c:showPercent val="0"/>
              <c:showBubbleSize val="0"/>
            </c:dLbl>
            <c:dLbl>
              <c:idx val="9"/>
              <c:layout>
                <c:manualLayout>
                  <c:x val="-0.02574042591267"/>
                  <c:y val="0.0384775846681137"/>
                </c:manualLayout>
              </c:layout>
              <c:tx>
                <c:rich>
                  <a:bodyPr rot="-5400000" vert="horz"/>
                  <a:lstStyle/>
                  <a:p>
                    <a:pPr algn="ctr">
                      <a:defRPr sz="1200" b="0" i="0" u="none" strike="noStrike" baseline="0">
                        <a:solidFill>
                          <a:srgbClr val="000000"/>
                        </a:solidFill>
                        <a:latin typeface="Arial"/>
                        <a:ea typeface="Arial"/>
                        <a:cs typeface="Arial"/>
                      </a:defRPr>
                    </a:pPr>
                    <a:r>
                      <a:rPr lang="en-US"/>
                      <a:t>0.6</a:t>
                    </a:r>
                  </a:p>
                </c:rich>
              </c:tx>
              <c:spPr>
                <a:noFill/>
                <a:ln w="25400">
                  <a:noFill/>
                </a:ln>
              </c:spPr>
              <c:dLblPos val="r"/>
              <c:showLegendKey val="0"/>
              <c:showVal val="0"/>
              <c:showCatName val="0"/>
              <c:showSerName val="0"/>
              <c:showPercent val="0"/>
              <c:showBubbleSize val="0"/>
            </c:dLbl>
            <c:dLbl>
              <c:idx val="10"/>
              <c:layout>
                <c:manualLayout>
                  <c:x val="-0.0290818122166547"/>
                  <c:y val="0.0384775846681137"/>
                </c:manualLayout>
              </c:layout>
              <c:tx>
                <c:rich>
                  <a:bodyPr rot="-5400000" vert="horz"/>
                  <a:lstStyle/>
                  <a:p>
                    <a:pPr algn="ctr">
                      <a:defRPr sz="1200" b="0" i="0" u="none" strike="noStrike" baseline="0">
                        <a:solidFill>
                          <a:srgbClr val="000000"/>
                        </a:solidFill>
                        <a:latin typeface="Arial"/>
                        <a:ea typeface="Arial"/>
                        <a:cs typeface="Arial"/>
                      </a:defRPr>
                    </a:pPr>
                    <a:r>
                      <a:rPr lang="en-US"/>
                      <a:t>0.3</a:t>
                    </a:r>
                  </a:p>
                </c:rich>
              </c:tx>
              <c:spPr>
                <a:noFill/>
                <a:ln w="25400">
                  <a:noFill/>
                </a:ln>
              </c:spPr>
              <c:dLblPos val="r"/>
              <c:showLegendKey val="0"/>
              <c:showVal val="0"/>
              <c:showCatName val="0"/>
              <c:showSerName val="0"/>
              <c:showPercent val="0"/>
              <c:showBubbleSize val="0"/>
            </c:dLbl>
            <c:dLbl>
              <c:idx val="11"/>
              <c:layout>
                <c:manualLayout>
                  <c:x val="-0.0321400023860654"/>
                  <c:y val="0.0474312541918175"/>
                </c:manualLayout>
              </c:layout>
              <c:tx>
                <c:rich>
                  <a:bodyPr rot="-5400000" vert="horz"/>
                  <a:lstStyle/>
                  <a:p>
                    <a:pPr algn="ctr">
                      <a:defRPr sz="1200" b="0" i="0" u="none" strike="noStrike" baseline="0">
                        <a:solidFill>
                          <a:srgbClr val="000000"/>
                        </a:solidFill>
                        <a:latin typeface="Arial"/>
                        <a:ea typeface="Arial"/>
                        <a:cs typeface="Arial"/>
                      </a:defRPr>
                    </a:pPr>
                    <a:r>
                      <a:rPr lang="en-US"/>
                      <a:t>0.15</a:t>
                    </a:r>
                  </a:p>
                </c:rich>
              </c:tx>
              <c:spPr>
                <a:noFill/>
                <a:ln w="25400">
                  <a:noFill/>
                </a:ln>
              </c:spPr>
              <c:dLblPos val="r"/>
              <c:showLegendKey val="0"/>
              <c:showVal val="0"/>
              <c:showCatName val="0"/>
              <c:showSerName val="0"/>
              <c:showPercent val="0"/>
              <c:showBubbleSize val="0"/>
            </c:dLbl>
            <c:dLbl>
              <c:idx val="12"/>
              <c:layout>
                <c:manualLayout>
                  <c:x val="-0.0383889584824624"/>
                  <c:y val="0.0435076601340326"/>
                </c:manualLayout>
              </c:layout>
              <c:tx>
                <c:rich>
                  <a:bodyPr rot="-5400000" vert="horz"/>
                  <a:lstStyle/>
                  <a:p>
                    <a:pPr algn="ctr">
                      <a:defRPr sz="1200" b="0" i="0" u="none" strike="noStrike" baseline="0">
                        <a:solidFill>
                          <a:srgbClr val="000000"/>
                        </a:solidFill>
                        <a:latin typeface="Arial"/>
                        <a:ea typeface="Arial"/>
                        <a:cs typeface="Arial"/>
                      </a:defRPr>
                    </a:pPr>
                    <a:r>
                      <a:rPr lang="en-US"/>
                      <a:t>0.075</a:t>
                    </a:r>
                  </a:p>
                </c:rich>
              </c:tx>
              <c:spPr>
                <a:noFill/>
                <a:ln w="25400">
                  <a:noFill/>
                </a:ln>
              </c:spPr>
              <c:dLblPos val="r"/>
              <c:showLegendKey val="0"/>
              <c:showVal val="0"/>
              <c:showCatName val="0"/>
              <c:showSerName val="0"/>
              <c:showPercent val="0"/>
              <c:showBubbleSize val="0"/>
            </c:dLbl>
            <c:numFmt formatCode="General" sourceLinked="0"/>
            <c:spPr>
              <a:noFill/>
              <a:ln w="25400">
                <a:noFill/>
              </a:ln>
            </c:spPr>
            <c:txPr>
              <a:bodyPr rot="-5400000" vert="horz"/>
              <a:lstStyle/>
              <a:p>
                <a:pPr algn="r" rtl="1">
                  <a:defRPr sz="1200" b="0" i="0" u="none" strike="noStrike" baseline="0">
                    <a:solidFill>
                      <a:srgbClr val="000000"/>
                    </a:solidFill>
                    <a:latin typeface="Arial"/>
                    <a:ea typeface="Arial"/>
                    <a:cs typeface="Arial"/>
                  </a:defRPr>
                </a:pPr>
                <a:endParaRPr lang="en-US"/>
              </a:p>
            </c:txPr>
            <c:dLblPos val="b"/>
            <c:showLegendKey val="0"/>
            <c:showVal val="0"/>
            <c:showCatName val="1"/>
            <c:showSerName val="0"/>
            <c:showPercent val="0"/>
            <c:showBubbleSize val="0"/>
            <c:showLeaderLines val="0"/>
          </c:dLbls>
          <c:xVal>
            <c:numRef>
              <c:f>'45 Power Chart'!$U$6:$U$18</c:f>
              <c:numCache>
                <c:formatCode>General</c:formatCode>
                <c:ptCount val="13"/>
                <c:pt idx="0">
                  <c:v>5.814823031727798</c:v>
                </c:pt>
                <c:pt idx="1">
                  <c:v>5.108743174423434</c:v>
                </c:pt>
                <c:pt idx="2">
                  <c:v>4.256699612603924</c:v>
                </c:pt>
                <c:pt idx="3">
                  <c:v>3.762176102386298</c:v>
                </c:pt>
                <c:pt idx="4">
                  <c:v>3.116086507375345</c:v>
                </c:pt>
                <c:pt idx="5">
                  <c:v>2.754074108566122</c:v>
                </c:pt>
                <c:pt idx="6">
                  <c:v>2.01610025396293</c:v>
                </c:pt>
                <c:pt idx="7">
                  <c:v>1.471669879582038</c:v>
                </c:pt>
                <c:pt idx="8">
                  <c:v>1.077325409925042</c:v>
                </c:pt>
                <c:pt idx="9">
                  <c:v>0.794635682240205</c:v>
                </c:pt>
                <c:pt idx="10">
                  <c:v>0.581707367927938</c:v>
                </c:pt>
                <c:pt idx="11">
                  <c:v>0.425834718304737</c:v>
                </c:pt>
                <c:pt idx="12">
                  <c:v>0.3117292599535</c:v>
                </c:pt>
              </c:numCache>
            </c:numRef>
          </c:xVal>
          <c:yVal>
            <c:numRef>
              <c:f>'45 Power Chart'!$T$6:$T$18</c:f>
              <c:numCache>
                <c:formatCode>General</c:formatCode>
                <c:ptCount val="13"/>
                <c:pt idx="0">
                  <c:v>0.0</c:v>
                </c:pt>
                <c:pt idx="1">
                  <c:v>0.0</c:v>
                </c:pt>
                <c:pt idx="2">
                  <c:v>-1.0</c:v>
                </c:pt>
                <c:pt idx="3">
                  <c:v>0.0</c:v>
                </c:pt>
                <c:pt idx="4">
                  <c:v>0.0</c:v>
                </c:pt>
                <c:pt idx="5">
                  <c:v>0.0</c:v>
                </c:pt>
                <c:pt idx="6">
                  <c:v>0.0</c:v>
                </c:pt>
                <c:pt idx="7">
                  <c:v>0.0</c:v>
                </c:pt>
                <c:pt idx="8">
                  <c:v>0.0</c:v>
                </c:pt>
                <c:pt idx="9">
                  <c:v>0.0</c:v>
                </c:pt>
                <c:pt idx="10">
                  <c:v>0.0</c:v>
                </c:pt>
                <c:pt idx="11">
                  <c:v>0.0</c:v>
                </c:pt>
                <c:pt idx="12">
                  <c:v>-1.0</c:v>
                </c:pt>
              </c:numCache>
            </c:numRef>
          </c:yVal>
          <c:smooth val="1"/>
        </c:ser>
        <c:dLbls>
          <c:showLegendKey val="0"/>
          <c:showVal val="0"/>
          <c:showCatName val="0"/>
          <c:showSerName val="0"/>
          <c:showPercent val="0"/>
          <c:showBubbleSize val="0"/>
        </c:dLbls>
        <c:axId val="2107644648"/>
        <c:axId val="2107638552"/>
      </c:scatterChart>
      <c:valAx>
        <c:axId val="2107644648"/>
        <c:scaling>
          <c:orientation val="minMax"/>
          <c:max val="6.0"/>
          <c:min val="0.0"/>
        </c:scaling>
        <c:delete val="0"/>
        <c:axPos val="b"/>
        <c:title>
          <c:tx>
            <c:rich>
              <a:bodyPr/>
              <a:lstStyle/>
              <a:p>
                <a:pPr>
                  <a:defRPr sz="1800" b="1" i="0" u="none" strike="noStrike" baseline="0">
                    <a:solidFill>
                      <a:srgbClr val="000000"/>
                    </a:solidFill>
                    <a:latin typeface="Arial"/>
                    <a:ea typeface="Arial"/>
                    <a:cs typeface="Arial"/>
                  </a:defRPr>
                </a:pPr>
                <a:r>
                  <a:rPr lang="en-US"/>
                  <a:t>Sieve Size (mm)</a:t>
                </a:r>
              </a:p>
            </c:rich>
          </c:tx>
          <c:layout>
            <c:manualLayout>
              <c:xMode val="edge"/>
              <c:yMode val="edge"/>
              <c:x val="0.414772727272727"/>
              <c:y val="0.905432595573441"/>
            </c:manualLayout>
          </c:layout>
          <c:overlay val="0"/>
          <c:spPr>
            <a:noFill/>
            <a:ln w="25400">
              <a:noFill/>
            </a:ln>
          </c:spPr>
        </c:title>
        <c:numFmt formatCode="General" sourceLinked="1"/>
        <c:majorTickMark val="none"/>
        <c:minorTickMark val="none"/>
        <c:tickLblPos val="none"/>
        <c:spPr>
          <a:ln w="12700">
            <a:solidFill>
              <a:srgbClr val="000000"/>
            </a:solidFill>
            <a:prstDash val="solid"/>
          </a:ln>
        </c:spPr>
        <c:crossAx val="2107638552"/>
        <c:crosses val="autoZero"/>
        <c:crossBetween val="midCat"/>
        <c:majorUnit val="1.0"/>
        <c:minorUnit val="0.2"/>
      </c:valAx>
      <c:valAx>
        <c:axId val="2107638552"/>
        <c:scaling>
          <c:orientation val="minMax"/>
          <c:max val="100.0"/>
          <c:min val="0.0"/>
        </c:scaling>
        <c:delete val="0"/>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Arial"/>
                    <a:ea typeface="Arial"/>
                    <a:cs typeface="Arial"/>
                  </a:defRPr>
                </a:pPr>
                <a:r>
                  <a:rPr lang="en-US"/>
                  <a:t>% Passing</a:t>
                </a:r>
              </a:p>
            </c:rich>
          </c:tx>
          <c:layout>
            <c:manualLayout>
              <c:xMode val="edge"/>
              <c:yMode val="edge"/>
              <c:x val="0.00710227272727273"/>
              <c:y val="0.37424547283702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2107644648"/>
        <c:crosses val="autoZero"/>
        <c:crossBetween val="midCat"/>
        <c:majorUnit val="10.0"/>
        <c:minorUnit val="5.0"/>
      </c:valAx>
      <c:spPr>
        <a:noFill/>
        <a:ln w="12700">
          <a:solidFill>
            <a:srgbClr val="00000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9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Arial"/>
                <a:ea typeface="Arial"/>
                <a:cs typeface="Arial"/>
              </a:defRPr>
            </a:pPr>
            <a:r>
              <a:rPr lang="en-US"/>
              <a:t>Strength vs. Water / Cement Ratio</a:t>
            </a:r>
          </a:p>
        </c:rich>
      </c:tx>
      <c:layout>
        <c:manualLayout>
          <c:xMode val="edge"/>
          <c:yMode val="edge"/>
          <c:x val="0.319208656752622"/>
          <c:y val="0.0130662020905923"/>
        </c:manualLayout>
      </c:layout>
      <c:overlay val="0"/>
      <c:spPr>
        <a:noFill/>
        <a:ln w="25400">
          <a:noFill/>
        </a:ln>
      </c:spPr>
    </c:title>
    <c:autoTitleDeleted val="0"/>
    <c:plotArea>
      <c:layout>
        <c:manualLayout>
          <c:layoutTarget val="inner"/>
          <c:xMode val="edge"/>
          <c:yMode val="edge"/>
          <c:x val="0.0918570642236071"/>
          <c:y val="0.0980402411588795"/>
          <c:w val="0.709680071463224"/>
          <c:h val="0.814803389667755"/>
        </c:manualLayout>
      </c:layout>
      <c:scatterChart>
        <c:scatterStyle val="lineMarker"/>
        <c:varyColors val="0"/>
        <c:ser>
          <c:idx val="0"/>
          <c:order val="0"/>
          <c:tx>
            <c:v>3 Day psi</c:v>
          </c:tx>
          <c:spPr>
            <a:ln w="28575">
              <a:noFill/>
            </a:ln>
          </c:spPr>
          <c:marker>
            <c:symbol val="diamond"/>
            <c:size val="7"/>
            <c:spPr>
              <a:solidFill>
                <a:srgbClr val="000080"/>
              </a:solidFill>
              <a:ln>
                <a:solidFill>
                  <a:srgbClr val="000080"/>
                </a:solidFill>
                <a:prstDash val="solid"/>
              </a:ln>
            </c:spPr>
          </c:marker>
          <c:dLbls>
            <c:dLbl>
              <c:idx val="0"/>
              <c:layout>
                <c:manualLayout>
                  <c:x val="0.0"/>
                  <c:y val="-0.0087109728661966"/>
                </c:manualLayout>
              </c:layout>
              <c:dLblPos val="r"/>
              <c:showLegendKey val="0"/>
              <c:showVal val="1"/>
              <c:showCatName val="0"/>
              <c:showSerName val="0"/>
              <c:showPercent val="0"/>
              <c:showBubbleSize val="0"/>
            </c:dLbl>
            <c:dLbl>
              <c:idx val="1"/>
              <c:layout>
                <c:manualLayout>
                  <c:x val="-5.43042699868159E-17"/>
                  <c:y val="-0.0195993031358885"/>
                </c:manualLayout>
              </c:layout>
              <c:dLblPos val="r"/>
              <c:showLegendKey val="0"/>
              <c:showVal val="1"/>
              <c:showCatName val="0"/>
              <c:showSerName val="0"/>
              <c:showPercent val="0"/>
              <c:showBubbleSize val="0"/>
            </c:dLbl>
            <c:dLbl>
              <c:idx val="2"/>
              <c:layout>
                <c:manualLayout>
                  <c:x val="-0.0566440506399969"/>
                  <c:y val="-0.0304878048780488"/>
                </c:manualLayout>
              </c:layout>
              <c:dLblPos val="r"/>
              <c:showLegendKey val="0"/>
              <c:showVal val="1"/>
              <c:showCatName val="0"/>
              <c:showSerName val="0"/>
              <c:showPercent val="0"/>
              <c:showBubbleSize val="0"/>
            </c:dLbl>
            <c:dLblPos val="ctr"/>
            <c:showLegendKey val="0"/>
            <c:showVal val="1"/>
            <c:showCatName val="0"/>
            <c:showSerName val="0"/>
            <c:showPercent val="0"/>
            <c:showBubbleSize val="0"/>
            <c:showLeaderLines val="0"/>
          </c:dLbls>
          <c:trendline>
            <c:spPr>
              <a:ln w="25400">
                <a:solidFill>
                  <a:srgbClr val="0000D4"/>
                </a:solidFill>
                <a:prstDash val="solid"/>
              </a:ln>
            </c:spPr>
            <c:trendlineType val="linear"/>
            <c:dispRSqr val="0"/>
            <c:dispEq val="0"/>
          </c:trendline>
          <c:xVal>
            <c:numRef>
              <c:f>Data!$E$3:$E$5</c:f>
              <c:numCache>
                <c:formatCode>0.000</c:formatCode>
                <c:ptCount val="3"/>
                <c:pt idx="0">
                  <c:v>0.4</c:v>
                </c:pt>
                <c:pt idx="1">
                  <c:v>0.45</c:v>
                </c:pt>
                <c:pt idx="2">
                  <c:v>0.5</c:v>
                </c:pt>
              </c:numCache>
            </c:numRef>
          </c:xVal>
          <c:yVal>
            <c:numRef>
              <c:f>Data!$H$3:$H$5</c:f>
              <c:numCache>
                <c:formatCode>General</c:formatCode>
                <c:ptCount val="3"/>
                <c:pt idx="0">
                  <c:v>4540.0</c:v>
                </c:pt>
                <c:pt idx="1">
                  <c:v>3520.0</c:v>
                </c:pt>
                <c:pt idx="2">
                  <c:v>2700.0</c:v>
                </c:pt>
              </c:numCache>
            </c:numRef>
          </c:yVal>
          <c:smooth val="0"/>
        </c:ser>
        <c:ser>
          <c:idx val="1"/>
          <c:order val="1"/>
          <c:tx>
            <c:v>7 Day psi</c:v>
          </c:tx>
          <c:spPr>
            <a:ln w="28575">
              <a:noFill/>
            </a:ln>
          </c:spPr>
          <c:marker>
            <c:symbol val="star"/>
            <c:size val="7"/>
            <c:spPr>
              <a:ln w="15875"/>
            </c:spPr>
          </c:marker>
          <c:dLbls>
            <c:dLbl>
              <c:idx val="0"/>
              <c:layout>
                <c:manualLayout>
                  <c:x val="-0.00444312796208531"/>
                  <c:y val="-0.0304878048780488"/>
                </c:manualLayout>
              </c:layout>
              <c:showLegendKey val="0"/>
              <c:showVal val="1"/>
              <c:showCatName val="0"/>
              <c:showSerName val="0"/>
              <c:showPercent val="0"/>
              <c:showBubbleSize val="0"/>
            </c:dLbl>
            <c:dLbl>
              <c:idx val="1"/>
              <c:layout>
                <c:manualLayout>
                  <c:x val="0.0"/>
                  <c:y val="-0.0195993031358885"/>
                </c:manualLayout>
              </c:layout>
              <c:showLegendKey val="0"/>
              <c:showVal val="1"/>
              <c:showCatName val="0"/>
              <c:showSerName val="0"/>
              <c:showPercent val="0"/>
              <c:showBubbleSize val="0"/>
            </c:dLbl>
            <c:dLbl>
              <c:idx val="2"/>
              <c:layout>
                <c:manualLayout>
                  <c:x val="-0.0562796208530807"/>
                  <c:y val="-0.0348432055749129"/>
                </c:manualLayout>
              </c:layout>
              <c:showLegendKey val="0"/>
              <c:showVal val="1"/>
              <c:showCatName val="0"/>
              <c:showSerName val="0"/>
              <c:showPercent val="0"/>
              <c:showBubbleSize val="0"/>
            </c:dLbl>
            <c:showLegendKey val="0"/>
            <c:showVal val="1"/>
            <c:showCatName val="0"/>
            <c:showSerName val="0"/>
            <c:showPercent val="0"/>
            <c:showBubbleSize val="0"/>
            <c:showLeaderLines val="0"/>
          </c:dLbls>
          <c:trendline>
            <c:spPr>
              <a:ln w="25400">
                <a:solidFill>
                  <a:schemeClr val="accent2"/>
                </a:solidFill>
              </a:ln>
            </c:spPr>
            <c:trendlineType val="linear"/>
            <c:dispRSqr val="0"/>
            <c:dispEq val="0"/>
          </c:trendline>
          <c:xVal>
            <c:numRef>
              <c:f>Data!$E$3:$E$5</c:f>
              <c:numCache>
                <c:formatCode>0.000</c:formatCode>
                <c:ptCount val="3"/>
                <c:pt idx="0">
                  <c:v>0.4</c:v>
                </c:pt>
                <c:pt idx="1">
                  <c:v>0.45</c:v>
                </c:pt>
                <c:pt idx="2">
                  <c:v>0.5</c:v>
                </c:pt>
              </c:numCache>
            </c:numRef>
          </c:xVal>
          <c:yVal>
            <c:numRef>
              <c:f>Data!$I$3:$I$5</c:f>
              <c:numCache>
                <c:formatCode>General</c:formatCode>
                <c:ptCount val="3"/>
                <c:pt idx="0">
                  <c:v>5900.0</c:v>
                </c:pt>
                <c:pt idx="1">
                  <c:v>5260.0</c:v>
                </c:pt>
                <c:pt idx="2">
                  <c:v>4590.0</c:v>
                </c:pt>
              </c:numCache>
            </c:numRef>
          </c:yVal>
          <c:smooth val="0"/>
        </c:ser>
        <c:ser>
          <c:idx val="3"/>
          <c:order val="2"/>
          <c:tx>
            <c:v>14 Day psi</c:v>
          </c:tx>
          <c:spPr>
            <a:ln w="28575">
              <a:noFill/>
            </a:ln>
          </c:spPr>
          <c:marker>
            <c:symbol val="circle"/>
            <c:size val="7"/>
            <c:spPr>
              <a:solidFill>
                <a:srgbClr val="660066"/>
              </a:solidFill>
              <a:ln w="15875"/>
            </c:spPr>
          </c:marker>
          <c:dPt>
            <c:idx val="1"/>
            <c:marker>
              <c:spPr>
                <a:solidFill>
                  <a:srgbClr val="660066"/>
                </a:solidFill>
                <a:ln w="15875">
                  <a:noFill/>
                </a:ln>
              </c:spPr>
            </c:marker>
            <c:bubble3D val="0"/>
          </c:dPt>
          <c:dPt>
            <c:idx val="2"/>
            <c:marker>
              <c:spPr>
                <a:solidFill>
                  <a:srgbClr val="660066"/>
                </a:solidFill>
                <a:ln w="15875">
                  <a:noFill/>
                </a:ln>
              </c:spPr>
            </c:marker>
            <c:bubble3D val="0"/>
          </c:dPt>
          <c:trendline>
            <c:spPr>
              <a:ln w="25400">
                <a:solidFill>
                  <a:srgbClr val="660066"/>
                </a:solidFill>
              </a:ln>
            </c:spPr>
            <c:trendlineType val="linear"/>
            <c:dispRSqr val="0"/>
            <c:dispEq val="0"/>
          </c:trendline>
          <c:xVal>
            <c:numRef>
              <c:f>Data!$E$3:$E$5</c:f>
              <c:numCache>
                <c:formatCode>0.000</c:formatCode>
                <c:ptCount val="3"/>
                <c:pt idx="0">
                  <c:v>0.4</c:v>
                </c:pt>
                <c:pt idx="1">
                  <c:v>0.45</c:v>
                </c:pt>
                <c:pt idx="2">
                  <c:v>0.5</c:v>
                </c:pt>
              </c:numCache>
            </c:numRef>
          </c:xVal>
          <c:yVal>
            <c:numRef>
              <c:f>Data!$J$3:$J$5</c:f>
              <c:numCache>
                <c:formatCode>General</c:formatCode>
                <c:ptCount val="3"/>
                <c:pt idx="0">
                  <c:v>7120.0</c:v>
                </c:pt>
                <c:pt idx="1">
                  <c:v>6300.0</c:v>
                </c:pt>
                <c:pt idx="2">
                  <c:v>5640.0</c:v>
                </c:pt>
              </c:numCache>
            </c:numRef>
          </c:yVal>
          <c:smooth val="1"/>
        </c:ser>
        <c:ser>
          <c:idx val="2"/>
          <c:order val="3"/>
          <c:tx>
            <c:v>28 Day psi</c:v>
          </c:tx>
          <c:spPr>
            <a:ln w="28575">
              <a:noFill/>
            </a:ln>
          </c:spPr>
          <c:marker>
            <c:spPr>
              <a:solidFill>
                <a:srgbClr val="008000"/>
              </a:solidFill>
            </c:spPr>
          </c:marker>
          <c:trendline>
            <c:spPr>
              <a:ln w="25400">
                <a:solidFill>
                  <a:srgbClr val="008000"/>
                </a:solidFill>
              </a:ln>
            </c:spPr>
            <c:trendlineType val="linear"/>
            <c:dispRSqr val="0"/>
            <c:dispEq val="0"/>
          </c:trendline>
          <c:xVal>
            <c:numRef>
              <c:f>Data!$E$3:$E$5</c:f>
              <c:numCache>
                <c:formatCode>0.000</c:formatCode>
                <c:ptCount val="3"/>
                <c:pt idx="0">
                  <c:v>0.4</c:v>
                </c:pt>
                <c:pt idx="1">
                  <c:v>0.45</c:v>
                </c:pt>
                <c:pt idx="2">
                  <c:v>0.5</c:v>
                </c:pt>
              </c:numCache>
            </c:numRef>
          </c:xVal>
          <c:yVal>
            <c:numRef>
              <c:f>Data!$K$3:$K$5</c:f>
              <c:numCache>
                <c:formatCode>General</c:formatCode>
                <c:ptCount val="3"/>
                <c:pt idx="0">
                  <c:v>7700.0</c:v>
                </c:pt>
                <c:pt idx="1">
                  <c:v>6650.0</c:v>
                </c:pt>
                <c:pt idx="2">
                  <c:v>6130.0</c:v>
                </c:pt>
              </c:numCache>
            </c:numRef>
          </c:yVal>
          <c:smooth val="0"/>
        </c:ser>
        <c:dLbls>
          <c:showLegendKey val="0"/>
          <c:showVal val="1"/>
          <c:showCatName val="0"/>
          <c:showSerName val="0"/>
          <c:showPercent val="0"/>
          <c:showBubbleSize val="0"/>
        </c:dLbls>
        <c:axId val="2108752696"/>
        <c:axId val="2108746376"/>
      </c:scatterChart>
      <c:valAx>
        <c:axId val="2108752696"/>
        <c:scaling>
          <c:orientation val="minMax"/>
          <c:max val="0.5"/>
          <c:min val="0.4"/>
        </c:scaling>
        <c:delete val="0"/>
        <c:axPos val="b"/>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Water / Cement Ratio</a:t>
                </a:r>
              </a:p>
            </c:rich>
          </c:tx>
          <c:layout>
            <c:manualLayout>
              <c:xMode val="edge"/>
              <c:yMode val="edge"/>
              <c:x val="0.374836152367802"/>
              <c:y val="0.95424462948229"/>
            </c:manualLayout>
          </c:layout>
          <c:overlay val="0"/>
          <c:spPr>
            <a:noFill/>
            <a:ln w="25400">
              <a:noFill/>
            </a:ln>
          </c:spPr>
        </c:title>
        <c:numFmt formatCode="0.0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108746376"/>
        <c:crosses val="autoZero"/>
        <c:crossBetween val="midCat"/>
      </c:valAx>
      <c:valAx>
        <c:axId val="2108746376"/>
        <c:scaling>
          <c:orientation val="minMax"/>
          <c:max val="7800.0"/>
          <c:min val="2600.0"/>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Compressive Strength (psi)</a:t>
                </a:r>
              </a:p>
            </c:rich>
          </c:tx>
          <c:layout>
            <c:manualLayout>
              <c:xMode val="edge"/>
              <c:yMode val="edge"/>
              <c:x val="0.0133333488823376"/>
              <c:y val="0.35511982496090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108752696"/>
        <c:crossesAt val="0.4"/>
        <c:crossBetween val="midCat"/>
        <c:majorUnit val="400.0"/>
        <c:minorUnit val="100.0"/>
      </c:valAx>
      <c:spPr>
        <a:solidFill>
          <a:srgbClr val="FFFFFF"/>
        </a:solidFill>
        <a:ln w="25400">
          <a:solidFill>
            <a:schemeClr val="tx1"/>
          </a:solidFill>
          <a:prstDash val="solid"/>
        </a:ln>
      </c:spPr>
    </c:plotArea>
    <c:legend>
      <c:legendPos val="r"/>
      <c:legendEntry>
        <c:idx val="4"/>
        <c:delete val="1"/>
      </c:legendEntry>
      <c:legendEntry>
        <c:idx val="5"/>
        <c:delete val="1"/>
      </c:legendEntry>
      <c:legendEntry>
        <c:idx val="6"/>
        <c:delete val="1"/>
      </c:legendEntry>
      <c:legendEntry>
        <c:idx val="7"/>
        <c:delete val="1"/>
      </c:legendEntry>
      <c:layout>
        <c:manualLayout>
          <c:xMode val="edge"/>
          <c:yMode val="edge"/>
          <c:x val="0.83044673844087"/>
          <c:y val="0.13488693105435"/>
          <c:w val="0.0967040386983617"/>
          <c:h val="0.165969573925211"/>
        </c:manualLayout>
      </c:layout>
      <c:overlay val="0"/>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Strength vs. Age</a:t>
            </a:r>
          </a:p>
        </c:rich>
      </c:tx>
      <c:layout/>
      <c:overlay val="0"/>
    </c:title>
    <c:autoTitleDeleted val="0"/>
    <c:plotArea>
      <c:layout>
        <c:manualLayout>
          <c:layoutTarget val="inner"/>
          <c:xMode val="edge"/>
          <c:yMode val="edge"/>
          <c:x val="0.0734062408865558"/>
          <c:y val="0.10239651416122"/>
          <c:w val="0.819998833479148"/>
          <c:h val="0.82713155953545"/>
        </c:manualLayout>
      </c:layout>
      <c:scatterChart>
        <c:scatterStyle val="smoothMarker"/>
        <c:varyColors val="0"/>
        <c:ser>
          <c:idx val="0"/>
          <c:order val="0"/>
          <c:tx>
            <c:v>7.0 Sack</c:v>
          </c:tx>
          <c:spPr>
            <a:ln w="25400">
              <a:solidFill>
                <a:srgbClr val="0000FF"/>
              </a:solidFill>
            </a:ln>
          </c:spPr>
          <c:marker>
            <c:spPr>
              <a:solidFill>
                <a:srgbClr val="0000FF"/>
              </a:solidFill>
              <a:ln>
                <a:solidFill>
                  <a:srgbClr val="0000FF"/>
                </a:solidFill>
              </a:ln>
            </c:spPr>
          </c:marker>
          <c:xVal>
            <c:numRef>
              <c:f>Data!$C$19:$C$22</c:f>
              <c:numCache>
                <c:formatCode>0</c:formatCode>
                <c:ptCount val="4"/>
                <c:pt idx="0">
                  <c:v>3.0</c:v>
                </c:pt>
                <c:pt idx="1">
                  <c:v>7.0</c:v>
                </c:pt>
                <c:pt idx="2">
                  <c:v>14.0</c:v>
                </c:pt>
                <c:pt idx="3">
                  <c:v>28.0</c:v>
                </c:pt>
              </c:numCache>
            </c:numRef>
          </c:xVal>
          <c:yVal>
            <c:numRef>
              <c:f>Data!$D$19:$D$22</c:f>
              <c:numCache>
                <c:formatCode>General</c:formatCode>
                <c:ptCount val="4"/>
                <c:pt idx="0">
                  <c:v>4540.0</c:v>
                </c:pt>
                <c:pt idx="1">
                  <c:v>5900.0</c:v>
                </c:pt>
                <c:pt idx="2" formatCode="0">
                  <c:v>7120.0</c:v>
                </c:pt>
                <c:pt idx="3" formatCode="0">
                  <c:v>7700.0</c:v>
                </c:pt>
              </c:numCache>
            </c:numRef>
          </c:yVal>
          <c:smooth val="1"/>
        </c:ser>
        <c:ser>
          <c:idx val="1"/>
          <c:order val="1"/>
          <c:tx>
            <c:v>6.5 Sack</c:v>
          </c:tx>
          <c:spPr>
            <a:ln w="25400"/>
          </c:spPr>
          <c:xVal>
            <c:numRef>
              <c:f>Data!$C$19:$C$22</c:f>
              <c:numCache>
                <c:formatCode>0</c:formatCode>
                <c:ptCount val="4"/>
                <c:pt idx="0">
                  <c:v>3.0</c:v>
                </c:pt>
                <c:pt idx="1">
                  <c:v>7.0</c:v>
                </c:pt>
                <c:pt idx="2">
                  <c:v>14.0</c:v>
                </c:pt>
                <c:pt idx="3">
                  <c:v>28.0</c:v>
                </c:pt>
              </c:numCache>
            </c:numRef>
          </c:xVal>
          <c:yVal>
            <c:numRef>
              <c:f>Data!$E$19:$E$22</c:f>
              <c:numCache>
                <c:formatCode>General</c:formatCode>
                <c:ptCount val="4"/>
                <c:pt idx="0">
                  <c:v>3520.0</c:v>
                </c:pt>
                <c:pt idx="1">
                  <c:v>5260.0</c:v>
                </c:pt>
                <c:pt idx="2" formatCode="0">
                  <c:v>6300.0</c:v>
                </c:pt>
                <c:pt idx="3" formatCode="0">
                  <c:v>6650.0</c:v>
                </c:pt>
              </c:numCache>
            </c:numRef>
          </c:yVal>
          <c:smooth val="1"/>
        </c:ser>
        <c:ser>
          <c:idx val="2"/>
          <c:order val="2"/>
          <c:tx>
            <c:v>6.0 Sack</c:v>
          </c:tx>
          <c:spPr>
            <a:ln w="25400">
              <a:solidFill>
                <a:srgbClr val="008000"/>
              </a:solidFill>
            </a:ln>
          </c:spPr>
          <c:marker>
            <c:spPr>
              <a:solidFill>
                <a:srgbClr val="008000"/>
              </a:solidFill>
              <a:ln>
                <a:solidFill>
                  <a:srgbClr val="008000"/>
                </a:solidFill>
              </a:ln>
            </c:spPr>
          </c:marker>
          <c:xVal>
            <c:numRef>
              <c:f>Data!$C$19:$C$22</c:f>
              <c:numCache>
                <c:formatCode>0</c:formatCode>
                <c:ptCount val="4"/>
                <c:pt idx="0">
                  <c:v>3.0</c:v>
                </c:pt>
                <c:pt idx="1">
                  <c:v>7.0</c:v>
                </c:pt>
                <c:pt idx="2">
                  <c:v>14.0</c:v>
                </c:pt>
                <c:pt idx="3">
                  <c:v>28.0</c:v>
                </c:pt>
              </c:numCache>
            </c:numRef>
          </c:xVal>
          <c:yVal>
            <c:numRef>
              <c:f>Data!$F$19:$F$22</c:f>
              <c:numCache>
                <c:formatCode>General</c:formatCode>
                <c:ptCount val="4"/>
                <c:pt idx="0">
                  <c:v>2700.0</c:v>
                </c:pt>
                <c:pt idx="1">
                  <c:v>4590.0</c:v>
                </c:pt>
                <c:pt idx="2" formatCode="0">
                  <c:v>5640.0</c:v>
                </c:pt>
                <c:pt idx="3" formatCode="0">
                  <c:v>6130.0</c:v>
                </c:pt>
              </c:numCache>
            </c:numRef>
          </c:yVal>
          <c:smooth val="1"/>
        </c:ser>
        <c:dLbls>
          <c:showLegendKey val="0"/>
          <c:showVal val="0"/>
          <c:showCatName val="0"/>
          <c:showSerName val="0"/>
          <c:showPercent val="0"/>
          <c:showBubbleSize val="0"/>
        </c:dLbls>
        <c:axId val="2108711224"/>
        <c:axId val="2108703464"/>
      </c:scatterChart>
      <c:valAx>
        <c:axId val="2108711224"/>
        <c:scaling>
          <c:orientation val="minMax"/>
        </c:scaling>
        <c:delete val="0"/>
        <c:axPos val="b"/>
        <c:majorGridlines>
          <c:spPr>
            <a:ln w="12700">
              <a:solidFill>
                <a:schemeClr val="tx1"/>
              </a:solidFill>
            </a:ln>
          </c:spPr>
        </c:majorGridlines>
        <c:minorGridlines>
          <c:spPr>
            <a:ln w="6350">
              <a:solidFill>
                <a:schemeClr val="tx1">
                  <a:lumMod val="50000"/>
                  <a:lumOff val="50000"/>
                </a:schemeClr>
              </a:solidFill>
            </a:ln>
          </c:spPr>
        </c:minorGridlines>
        <c:title>
          <c:tx>
            <c:rich>
              <a:bodyPr/>
              <a:lstStyle/>
              <a:p>
                <a:pPr>
                  <a:defRPr/>
                </a:pPr>
                <a:r>
                  <a:rPr lang="en-US"/>
                  <a:t>Age (days)</a:t>
                </a:r>
              </a:p>
            </c:rich>
          </c:tx>
          <c:layout/>
          <c:overlay val="0"/>
        </c:title>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08703464"/>
        <c:crosses val="autoZero"/>
        <c:crossBetween val="midCat"/>
      </c:valAx>
      <c:valAx>
        <c:axId val="2108703464"/>
        <c:scaling>
          <c:orientation val="minMax"/>
          <c:min val="2000.0"/>
        </c:scaling>
        <c:delete val="0"/>
        <c:axPos val="l"/>
        <c:majorGridlines>
          <c:spPr>
            <a:ln w="12700">
              <a:solidFill>
                <a:schemeClr val="tx1"/>
              </a:solidFill>
            </a:ln>
          </c:spPr>
        </c:majorGridlines>
        <c:title>
          <c:tx>
            <c:rich>
              <a:bodyPr rot="-5400000" vert="horz" lIns="2">
                <a:spAutoFit/>
              </a:bodyPr>
              <a:lstStyle/>
              <a:p>
                <a:pPr>
                  <a:defRPr/>
                </a:pPr>
                <a:r>
                  <a:rPr lang="en-US"/>
                  <a:t>Strength (psi)</a:t>
                </a:r>
              </a:p>
            </c:rich>
          </c:tx>
          <c:layout/>
          <c:overlay val="0"/>
        </c:title>
        <c:numFmt formatCode="General" sourceLinked="1"/>
        <c:majorTickMark val="out"/>
        <c:minorTickMark val="none"/>
        <c:tickLblPos val="nextTo"/>
        <c:crossAx val="2108711224"/>
        <c:crosses val="autoZero"/>
        <c:crossBetween val="midCat"/>
        <c:majorUnit val="500.0"/>
        <c:minorUnit val="100.0"/>
      </c:valAx>
      <c:spPr>
        <a:ln w="25400">
          <a:solidFill>
            <a:schemeClr val="tx1"/>
          </a:solidFill>
        </a:ln>
      </c:spPr>
    </c:plotArea>
    <c:legend>
      <c:legendPos val="r"/>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Arial"/>
                <a:ea typeface="Arial"/>
                <a:cs typeface="Arial"/>
              </a:defRPr>
            </a:pPr>
            <a:r>
              <a:rPr lang="en-US"/>
              <a:t>28 Day Strength vs. % Air for three batches at W/C = 0.400</a:t>
            </a:r>
          </a:p>
        </c:rich>
      </c:tx>
      <c:layout>
        <c:manualLayout>
          <c:xMode val="edge"/>
          <c:yMode val="edge"/>
          <c:x val="0.317037112346709"/>
          <c:y val="0.0196078431372549"/>
        </c:manualLayout>
      </c:layout>
      <c:overlay val="0"/>
      <c:spPr>
        <a:noFill/>
        <a:ln w="25400">
          <a:noFill/>
        </a:ln>
      </c:spPr>
    </c:title>
    <c:autoTitleDeleted val="0"/>
    <c:plotArea>
      <c:layout>
        <c:manualLayout>
          <c:layoutTarget val="inner"/>
          <c:xMode val="edge"/>
          <c:yMode val="edge"/>
          <c:x val="0.085925925925926"/>
          <c:y val="0.108932461873638"/>
          <c:w val="0.888888888888889"/>
          <c:h val="0.788671023965142"/>
        </c:manualLayout>
      </c:layout>
      <c:scatterChart>
        <c:scatterStyle val="lineMarker"/>
        <c:varyColors val="0"/>
        <c:ser>
          <c:idx val="0"/>
          <c:order val="0"/>
          <c:tx>
            <c:v>Strength (psi) vs. % Air</c:v>
          </c:tx>
          <c:spPr>
            <a:ln w="25400">
              <a:solidFill>
                <a:srgbClr val="000000"/>
              </a:solidFill>
              <a:prstDash val="solid"/>
            </a:ln>
          </c:spPr>
          <c:marker>
            <c:symbol val="diamond"/>
            <c:size val="7"/>
            <c:spPr>
              <a:solidFill>
                <a:srgbClr val="000080"/>
              </a:solidFill>
              <a:ln>
                <a:solidFill>
                  <a:srgbClr val="000080"/>
                </a:solidFill>
                <a:prstDash val="solid"/>
              </a:ln>
            </c:spPr>
          </c:marker>
          <c:dPt>
            <c:idx val="1"/>
            <c:bubble3D val="0"/>
            <c:spPr>
              <a:ln w="3175">
                <a:solidFill>
                  <a:srgbClr val="000000"/>
                </a:solidFill>
                <a:prstDash val="sysDash"/>
              </a:ln>
            </c:spPr>
          </c:dPt>
          <c:dPt>
            <c:idx val="2"/>
            <c:bubble3D val="0"/>
            <c:spPr>
              <a:ln w="3175">
                <a:solidFill>
                  <a:srgbClr val="000000"/>
                </a:solidFill>
                <a:prstDash val="sysDash"/>
              </a:ln>
            </c:spPr>
          </c:dPt>
          <c:trendline>
            <c:spPr>
              <a:ln w="22225"/>
            </c:spPr>
            <c:trendlineType val="linear"/>
            <c:dispRSqr val="0"/>
            <c:dispEq val="1"/>
            <c:trendlineLbl>
              <c:layout>
                <c:manualLayout>
                  <c:x val="0.0115134853832926"/>
                  <c:y val="-0.44219313494904"/>
                </c:manualLayout>
              </c:layout>
              <c:tx>
                <c:rich>
                  <a:bodyPr/>
                  <a:lstStyle/>
                  <a:p>
                    <a:pPr>
                      <a:defRPr sz="2400"/>
                    </a:pPr>
                    <a:r>
                      <a:rPr lang="en-US" sz="2400" baseline="0" dirty="0"/>
                      <a:t>y = -827x + 9893</a:t>
                    </a:r>
                    <a:endParaRPr lang="en-US" sz="2400" dirty="0"/>
                  </a:p>
                </c:rich>
              </c:tx>
              <c:numFmt formatCode="#,##0" sourceLinked="0"/>
            </c:trendlineLbl>
          </c:trendline>
          <c:trendline>
            <c:trendlineType val="linear"/>
            <c:dispRSqr val="0"/>
            <c:dispEq val="0"/>
          </c:trendline>
          <c:xVal>
            <c:numRef>
              <c:f>Data!$F$11:$F$13</c:f>
              <c:numCache>
                <c:formatCode>0.0</c:formatCode>
                <c:ptCount val="3"/>
                <c:pt idx="0">
                  <c:v>3.0</c:v>
                </c:pt>
                <c:pt idx="1">
                  <c:v>5.1</c:v>
                </c:pt>
                <c:pt idx="2">
                  <c:v>6.6</c:v>
                </c:pt>
              </c:numCache>
            </c:numRef>
          </c:xVal>
          <c:yVal>
            <c:numRef>
              <c:f>Data!$G$11:$G$13</c:f>
              <c:numCache>
                <c:formatCode>General</c:formatCode>
                <c:ptCount val="3"/>
                <c:pt idx="0">
                  <c:v>7330.0</c:v>
                </c:pt>
                <c:pt idx="1">
                  <c:v>5870.0</c:v>
                </c:pt>
                <c:pt idx="2">
                  <c:v>4320.0</c:v>
                </c:pt>
              </c:numCache>
            </c:numRef>
          </c:yVal>
          <c:smooth val="1"/>
        </c:ser>
        <c:ser>
          <c:idx val="1"/>
          <c:order val="1"/>
          <c:tx>
            <c:v>Strength (psi) vs. % Air</c:v>
          </c:tx>
          <c:spPr>
            <a:ln w="25400">
              <a:solidFill>
                <a:srgbClr val="000000"/>
              </a:solidFill>
              <a:prstDash val="solid"/>
            </a:ln>
          </c:spPr>
          <c:dPt>
            <c:idx val="1"/>
            <c:marker>
              <c:symbol val="square"/>
              <c:size val="7"/>
            </c:marker>
            <c:bubble3D val="0"/>
            <c:spPr>
              <a:ln w="3175">
                <a:solidFill>
                  <a:srgbClr val="000000"/>
                </a:solidFill>
                <a:prstDash val="sysDash"/>
              </a:ln>
            </c:spPr>
          </c:dPt>
          <c:dPt>
            <c:idx val="2"/>
            <c:bubble3D val="0"/>
            <c:spPr>
              <a:ln w="3175">
                <a:solidFill>
                  <a:srgbClr val="000000"/>
                </a:solidFill>
                <a:prstDash val="sysDash"/>
              </a:ln>
            </c:spPr>
          </c:dPt>
          <c:xVal>
            <c:numRef>
              <c:f>Data!$F$11:$F$13</c:f>
              <c:numCache>
                <c:formatCode>0.0</c:formatCode>
                <c:ptCount val="3"/>
                <c:pt idx="0">
                  <c:v>3.0</c:v>
                </c:pt>
                <c:pt idx="1">
                  <c:v>5.1</c:v>
                </c:pt>
                <c:pt idx="2">
                  <c:v>6.6</c:v>
                </c:pt>
              </c:numCache>
            </c:numRef>
          </c:xVal>
          <c:yVal>
            <c:numRef>
              <c:f>Data!$G$11:$G$13</c:f>
              <c:numCache>
                <c:formatCode>General</c:formatCode>
                <c:ptCount val="3"/>
                <c:pt idx="0">
                  <c:v>7330.0</c:v>
                </c:pt>
                <c:pt idx="1">
                  <c:v>5870.0</c:v>
                </c:pt>
                <c:pt idx="2">
                  <c:v>4320.0</c:v>
                </c:pt>
              </c:numCache>
            </c:numRef>
          </c:yVal>
          <c:smooth val="0"/>
        </c:ser>
        <c:dLbls>
          <c:showLegendKey val="0"/>
          <c:showVal val="0"/>
          <c:showCatName val="0"/>
          <c:showSerName val="0"/>
          <c:showPercent val="0"/>
          <c:showBubbleSize val="0"/>
        </c:dLbls>
        <c:axId val="2113262280"/>
        <c:axId val="2113268760"/>
      </c:scatterChart>
      <c:valAx>
        <c:axId val="2113262280"/>
        <c:scaling>
          <c:orientation val="minMax"/>
          <c:max val="8.0"/>
          <c:min val="2.0"/>
        </c:scaling>
        <c:delete val="0"/>
        <c:axPos val="b"/>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 Air by Volume</a:t>
                </a:r>
              </a:p>
            </c:rich>
          </c:tx>
          <c:layout>
            <c:manualLayout>
              <c:xMode val="edge"/>
              <c:yMode val="edge"/>
              <c:x val="0.46962953094799"/>
              <c:y val="0.945533597515997"/>
            </c:manualLayout>
          </c:layout>
          <c:overlay val="0"/>
          <c:spPr>
            <a:noFill/>
            <a:ln w="25400">
              <a:noFill/>
            </a:ln>
          </c:spPr>
        </c:title>
        <c:numFmt formatCode="0.0" sourceLinked="1"/>
        <c:majorTickMark val="out"/>
        <c:minorTickMark val="none"/>
        <c:tickLblPos val="nextTo"/>
        <c:spPr>
          <a:ln w="3175">
            <a:solidFill>
              <a:srgbClr val="000000"/>
            </a:solidFill>
            <a:prstDash val="solid"/>
          </a:ln>
        </c:spPr>
        <c:txPr>
          <a:bodyPr rot="0" vert="horz"/>
          <a:lstStyle/>
          <a:p>
            <a:pPr rtl="1">
              <a:defRPr sz="1000" b="0" i="0" u="none" strike="noStrike" baseline="0">
                <a:solidFill>
                  <a:srgbClr val="000000"/>
                </a:solidFill>
                <a:latin typeface="Arial"/>
                <a:ea typeface="Arial"/>
                <a:cs typeface="Arial"/>
              </a:defRPr>
            </a:pPr>
            <a:endParaRPr lang="en-US"/>
          </a:p>
        </c:txPr>
        <c:crossAx val="2113268760"/>
        <c:crosses val="autoZero"/>
        <c:crossBetween val="midCat"/>
      </c:valAx>
      <c:valAx>
        <c:axId val="2113268760"/>
        <c:scaling>
          <c:orientation val="minMax"/>
          <c:min val="3000.0"/>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Compressive Strength (psi)</a:t>
                </a:r>
              </a:p>
            </c:rich>
          </c:tx>
          <c:layout>
            <c:manualLayout>
              <c:xMode val="edge"/>
              <c:yMode val="edge"/>
              <c:x val="0.0133333567053005"/>
              <c:y val="0.35511982570806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rtl="1">
              <a:defRPr sz="1000" b="0" i="0" u="none" strike="noStrike" baseline="0">
                <a:solidFill>
                  <a:srgbClr val="000000"/>
                </a:solidFill>
                <a:latin typeface="Arial"/>
                <a:ea typeface="Arial"/>
                <a:cs typeface="Arial"/>
              </a:defRPr>
            </a:pPr>
            <a:endParaRPr lang="en-US"/>
          </a:p>
        </c:txPr>
        <c:crossAx val="2113262280"/>
        <c:crosses val="autoZero"/>
        <c:crossBetween val="midCat"/>
      </c:valAx>
      <c:spPr>
        <a:solidFill>
          <a:srgbClr val="FFFFFF"/>
        </a:solidFill>
        <a:ln w="25400">
          <a:solidFill>
            <a:srgbClr val="00000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Strength vs. Age</a:t>
            </a:r>
          </a:p>
        </c:rich>
      </c:tx>
      <c:layout/>
      <c:overlay val="0"/>
      <c:spPr>
        <a:noFill/>
        <a:ln w="25400">
          <a:noFill/>
        </a:ln>
      </c:spPr>
    </c:title>
    <c:autoTitleDeleted val="0"/>
    <c:plotArea>
      <c:layout>
        <c:manualLayout>
          <c:layoutTarget val="inner"/>
          <c:xMode val="edge"/>
          <c:yMode val="edge"/>
          <c:x val="0.0881887121247104"/>
          <c:y val="0.094905179661168"/>
          <c:w val="0.776090751901548"/>
          <c:h val="0.795504121636039"/>
        </c:manualLayout>
      </c:layout>
      <c:scatterChart>
        <c:scatterStyle val="lineMarker"/>
        <c:varyColors val="0"/>
        <c:ser>
          <c:idx val="0"/>
          <c:order val="0"/>
          <c:tx>
            <c:v>7.5 Sack</c:v>
          </c:tx>
          <c:spPr>
            <a:ln w="25400">
              <a:solidFill>
                <a:srgbClr val="0000FF"/>
              </a:solidFill>
              <a:prstDash val="solid"/>
            </a:ln>
          </c:spPr>
          <c:marker>
            <c:spPr>
              <a:solidFill>
                <a:srgbClr val="0000FF"/>
              </a:solidFill>
              <a:ln>
                <a:solidFill>
                  <a:srgbClr val="0000FF"/>
                </a:solidFill>
              </a:ln>
            </c:spPr>
          </c:marker>
          <c:xVal>
            <c:numRef>
              <c:f>Data!$D$27:$D$30</c:f>
              <c:numCache>
                <c:formatCode>General</c:formatCode>
                <c:ptCount val="4"/>
                <c:pt idx="0">
                  <c:v>3.0</c:v>
                </c:pt>
                <c:pt idx="1">
                  <c:v>7.0</c:v>
                </c:pt>
                <c:pt idx="2">
                  <c:v>14.0</c:v>
                </c:pt>
                <c:pt idx="3">
                  <c:v>28.0</c:v>
                </c:pt>
              </c:numCache>
            </c:numRef>
          </c:xVal>
          <c:yVal>
            <c:numRef>
              <c:f>Data!$E$27:$E$30</c:f>
              <c:numCache>
                <c:formatCode>General</c:formatCode>
                <c:ptCount val="4"/>
                <c:pt idx="0">
                  <c:v>3860.0</c:v>
                </c:pt>
                <c:pt idx="1">
                  <c:v>4580.0</c:v>
                </c:pt>
                <c:pt idx="2">
                  <c:v>5290.0</c:v>
                </c:pt>
                <c:pt idx="3">
                  <c:v>5810.0</c:v>
                </c:pt>
              </c:numCache>
            </c:numRef>
          </c:yVal>
          <c:smooth val="1"/>
        </c:ser>
        <c:ser>
          <c:idx val="1"/>
          <c:order val="1"/>
          <c:tx>
            <c:v>7.0 Sack</c:v>
          </c:tx>
          <c:spPr>
            <a:ln w="25400">
              <a:solidFill>
                <a:srgbClr val="FF6600"/>
              </a:solidFill>
              <a:prstDash val="solid"/>
            </a:ln>
          </c:spPr>
          <c:marker>
            <c:spPr>
              <a:gradFill rotWithShape="0">
                <a:gsLst>
                  <a:gs pos="0">
                    <a:srgbClr val="FF9A99"/>
                  </a:gs>
                  <a:gs pos="100000">
                    <a:srgbClr val="D1403C"/>
                  </a:gs>
                </a:gsLst>
                <a:lin ang="5400000"/>
              </a:gradFill>
              <a:ln>
                <a:solidFill>
                  <a:srgbClr val="FF6600"/>
                </a:solidFill>
                <a:prstDash val="solid"/>
              </a:ln>
            </c:spPr>
          </c:marker>
          <c:xVal>
            <c:numRef>
              <c:f>Data!$D$27:$D$30</c:f>
              <c:numCache>
                <c:formatCode>General</c:formatCode>
                <c:ptCount val="4"/>
                <c:pt idx="0">
                  <c:v>3.0</c:v>
                </c:pt>
                <c:pt idx="1">
                  <c:v>7.0</c:v>
                </c:pt>
                <c:pt idx="2">
                  <c:v>14.0</c:v>
                </c:pt>
                <c:pt idx="3">
                  <c:v>28.0</c:v>
                </c:pt>
              </c:numCache>
            </c:numRef>
          </c:xVal>
          <c:yVal>
            <c:numRef>
              <c:f>Data!$F$27:$F$30</c:f>
              <c:numCache>
                <c:formatCode>General</c:formatCode>
                <c:ptCount val="4"/>
                <c:pt idx="0">
                  <c:v>3720.0</c:v>
                </c:pt>
                <c:pt idx="1">
                  <c:v>4380.0</c:v>
                </c:pt>
                <c:pt idx="2">
                  <c:v>4860.0</c:v>
                </c:pt>
                <c:pt idx="3">
                  <c:v>5280.0</c:v>
                </c:pt>
              </c:numCache>
            </c:numRef>
          </c:yVal>
          <c:smooth val="1"/>
        </c:ser>
        <c:ser>
          <c:idx val="2"/>
          <c:order val="2"/>
          <c:tx>
            <c:v>6.5 Sack</c:v>
          </c:tx>
          <c:spPr>
            <a:ln w="25400">
              <a:solidFill>
                <a:srgbClr val="006411"/>
              </a:solidFill>
              <a:prstDash val="solid"/>
            </a:ln>
          </c:spPr>
          <c:marker>
            <c:symbol val="triangle"/>
            <c:size val="7"/>
            <c:spPr>
              <a:solidFill>
                <a:srgbClr val="008000"/>
              </a:solidFill>
              <a:ln>
                <a:solidFill>
                  <a:srgbClr val="006411"/>
                </a:solidFill>
                <a:prstDash val="solid"/>
              </a:ln>
            </c:spPr>
          </c:marker>
          <c:xVal>
            <c:numRef>
              <c:f>Data!$D$27:$D$30</c:f>
              <c:numCache>
                <c:formatCode>General</c:formatCode>
                <c:ptCount val="4"/>
                <c:pt idx="0">
                  <c:v>3.0</c:v>
                </c:pt>
                <c:pt idx="1">
                  <c:v>7.0</c:v>
                </c:pt>
                <c:pt idx="2">
                  <c:v>14.0</c:v>
                </c:pt>
                <c:pt idx="3">
                  <c:v>28.0</c:v>
                </c:pt>
              </c:numCache>
            </c:numRef>
          </c:xVal>
          <c:yVal>
            <c:numRef>
              <c:f>Data!$G$27:$G$30</c:f>
              <c:numCache>
                <c:formatCode>General</c:formatCode>
                <c:ptCount val="4"/>
                <c:pt idx="0">
                  <c:v>3400.0</c:v>
                </c:pt>
                <c:pt idx="1">
                  <c:v>3750.0</c:v>
                </c:pt>
                <c:pt idx="2">
                  <c:v>4490.0</c:v>
                </c:pt>
                <c:pt idx="3">
                  <c:v>5040.0</c:v>
                </c:pt>
              </c:numCache>
            </c:numRef>
          </c:yVal>
          <c:smooth val="1"/>
        </c:ser>
        <c:ser>
          <c:idx val="3"/>
          <c:order val="3"/>
          <c:tx>
            <c:v>6.0 Sack</c:v>
          </c:tx>
          <c:spPr>
            <a:ln w="25400">
              <a:solidFill>
                <a:srgbClr val="666699"/>
              </a:solidFill>
              <a:prstDash val="solid"/>
            </a:ln>
          </c:spPr>
          <c:marker>
            <c:spPr>
              <a:solidFill>
                <a:srgbClr val="604A7B"/>
              </a:solidFill>
              <a:ln>
                <a:solidFill>
                  <a:srgbClr val="666699"/>
                </a:solidFill>
                <a:prstDash val="solid"/>
              </a:ln>
            </c:spPr>
          </c:marker>
          <c:xVal>
            <c:numRef>
              <c:f>Data!$D$27:$D$30</c:f>
              <c:numCache>
                <c:formatCode>General</c:formatCode>
                <c:ptCount val="4"/>
                <c:pt idx="0">
                  <c:v>3.0</c:v>
                </c:pt>
                <c:pt idx="1">
                  <c:v>7.0</c:v>
                </c:pt>
                <c:pt idx="2">
                  <c:v>14.0</c:v>
                </c:pt>
                <c:pt idx="3">
                  <c:v>28.0</c:v>
                </c:pt>
              </c:numCache>
            </c:numRef>
          </c:xVal>
          <c:yVal>
            <c:numRef>
              <c:f>Data!$H$27:$H$30</c:f>
              <c:numCache>
                <c:formatCode>General</c:formatCode>
                <c:ptCount val="4"/>
                <c:pt idx="0">
                  <c:v>2800.0</c:v>
                </c:pt>
                <c:pt idx="1">
                  <c:v>3480.0</c:v>
                </c:pt>
                <c:pt idx="2">
                  <c:v>3960.0</c:v>
                </c:pt>
                <c:pt idx="3">
                  <c:v>4340.0</c:v>
                </c:pt>
              </c:numCache>
            </c:numRef>
          </c:yVal>
          <c:smooth val="1"/>
        </c:ser>
        <c:dLbls>
          <c:showLegendKey val="0"/>
          <c:showVal val="0"/>
          <c:showCatName val="0"/>
          <c:showSerName val="0"/>
          <c:showPercent val="0"/>
          <c:showBubbleSize val="0"/>
        </c:dLbls>
        <c:axId val="2112282984"/>
        <c:axId val="2112291384"/>
      </c:scatterChart>
      <c:valAx>
        <c:axId val="2112282984"/>
        <c:scaling>
          <c:orientation val="minMax"/>
        </c:scaling>
        <c:delete val="0"/>
        <c:axPos val="b"/>
        <c:majorGridlines>
          <c:spPr>
            <a:ln w="12700">
              <a:solidFill>
                <a:srgbClr val="000000"/>
              </a:solidFill>
              <a:prstDash val="solid"/>
            </a:ln>
          </c:spPr>
        </c:majorGridlines>
        <c:minorGridlines>
          <c:spPr>
            <a:ln w="3175">
              <a:solidFill>
                <a:srgbClr val="C0C0C0"/>
              </a:solidFill>
              <a:prstDash val="solid"/>
            </a:ln>
          </c:spPr>
        </c:minorGridlines>
        <c:title>
          <c:tx>
            <c:rich>
              <a:bodyPr/>
              <a:lstStyle/>
              <a:p>
                <a:pPr>
                  <a:defRPr/>
                </a:pPr>
                <a:r>
                  <a:rPr lang="en-US"/>
                  <a:t>Age (days)</a:t>
                </a:r>
              </a:p>
            </c:rich>
          </c:tx>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2112291384"/>
        <c:crosses val="autoZero"/>
        <c:crossBetween val="midCat"/>
      </c:valAx>
      <c:valAx>
        <c:axId val="2112291384"/>
        <c:scaling>
          <c:orientation val="minMax"/>
          <c:max val="6000.0"/>
          <c:min val="2000.0"/>
        </c:scaling>
        <c:delete val="0"/>
        <c:axPos val="l"/>
        <c:majorGridlines>
          <c:spPr>
            <a:ln w="12700">
              <a:solidFill>
                <a:srgbClr val="000000"/>
              </a:solidFill>
              <a:prstDash val="solid"/>
            </a:ln>
          </c:spPr>
        </c:majorGridlines>
        <c:minorGridlines>
          <c:spPr>
            <a:ln w="3175">
              <a:solidFill>
                <a:srgbClr val="C0C0C0"/>
              </a:solidFill>
              <a:prstDash val="solid"/>
            </a:ln>
          </c:spPr>
        </c:minorGridlines>
        <c:title>
          <c:tx>
            <c:rich>
              <a:bodyPr rot="-5400000" vert="horz"/>
              <a:lstStyle/>
              <a:p>
                <a:pPr>
                  <a:defRPr/>
                </a:pPr>
                <a:r>
                  <a:rPr lang="en-US"/>
                  <a:t>Strength (psi)</a:t>
                </a:r>
              </a:p>
            </c:rich>
          </c:tx>
          <c:layout/>
          <c:overlay val="0"/>
          <c:spPr>
            <a:noFill/>
            <a:ln w="25400">
              <a:noFill/>
            </a:ln>
          </c:spPr>
        </c:title>
        <c:numFmt formatCode="General" sourceLinked="1"/>
        <c:majorTickMark val="out"/>
        <c:minorTickMark val="none"/>
        <c:tickLblPos val="nextTo"/>
        <c:spPr>
          <a:ln w="3175">
            <a:solidFill>
              <a:srgbClr val="808080"/>
            </a:solidFill>
            <a:prstDash val="solid"/>
          </a:ln>
        </c:spPr>
        <c:crossAx val="2112282984"/>
        <c:crosses val="autoZero"/>
        <c:crossBetween val="midCat"/>
      </c:valAx>
      <c:spPr>
        <a:solidFill>
          <a:srgbClr val="FFFFFF"/>
        </a:solidFill>
        <a:ln w="25400">
          <a:solidFill>
            <a:srgbClr val="000000"/>
          </a:solidFill>
          <a:prstDash val="solid"/>
        </a:ln>
      </c:spPr>
    </c:plotArea>
    <c:legend>
      <c:legendPos val="r"/>
      <c:layout>
        <c:manualLayout>
          <c:xMode val="edge"/>
          <c:yMode val="edge"/>
          <c:x val="0.889632120317446"/>
          <c:y val="0.476268357398071"/>
          <c:w val="0.0981047949299707"/>
          <c:h val="0.173486076585301"/>
        </c:manualLayout>
      </c:layout>
      <c:overlay val="0"/>
      <c:spPr>
        <a:noFill/>
        <a:ln w="25400">
          <a:noFill/>
        </a:ln>
      </c:spPr>
    </c:legend>
    <c:plotVisOnly val="1"/>
    <c:dispBlanksAs val="gap"/>
    <c:showDLblsOverMax val="0"/>
  </c:chart>
  <c:spPr>
    <a:solidFill>
      <a:srgbClr val="FFFFFF"/>
    </a:solidFill>
    <a:ln w="3175">
      <a:solidFill>
        <a:srgbClr val="808080"/>
      </a:solidFill>
      <a:prstDash val="solid"/>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A923B3-BA5F-42C4-BFCB-9FD2102AD7F5}"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257958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23B3-BA5F-42C4-BFCB-9FD2102AD7F5}"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154060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23B3-BA5F-42C4-BFCB-9FD2102AD7F5}"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289326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23B3-BA5F-42C4-BFCB-9FD2102AD7F5}"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87724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923B3-BA5F-42C4-BFCB-9FD2102AD7F5}" type="datetimeFigureOut">
              <a:rPr lang="en-US" smtClean="0"/>
              <a:t>11/21/14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77296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A923B3-BA5F-42C4-BFCB-9FD2102AD7F5}"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203338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923B3-BA5F-42C4-BFCB-9FD2102AD7F5}" type="datetimeFigureOut">
              <a:rPr lang="en-US" smtClean="0"/>
              <a:t>11/21/14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339171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A923B3-BA5F-42C4-BFCB-9FD2102AD7F5}" type="datetimeFigureOut">
              <a:rPr lang="en-US" smtClean="0"/>
              <a:t>11/21/14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63110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923B3-BA5F-42C4-BFCB-9FD2102AD7F5}" type="datetimeFigureOut">
              <a:rPr lang="en-US" smtClean="0"/>
              <a:t>11/21/14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10657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923B3-BA5F-42C4-BFCB-9FD2102AD7F5}"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107900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923B3-BA5F-42C4-BFCB-9FD2102AD7F5}" type="datetimeFigureOut">
              <a:rPr lang="en-US" smtClean="0"/>
              <a:t>11/21/14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58A32-7A5E-47D5-86A4-F4BAFECE1963}" type="slidenum">
              <a:rPr lang="en-US" smtClean="0"/>
              <a:t>‹#›</a:t>
            </a:fld>
            <a:endParaRPr lang="en-US"/>
          </a:p>
        </p:txBody>
      </p:sp>
    </p:spTree>
    <p:extLst>
      <p:ext uri="{BB962C8B-B14F-4D97-AF65-F5344CB8AC3E}">
        <p14:creationId xmlns:p14="http://schemas.microsoft.com/office/powerpoint/2010/main" val="12722018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923B3-BA5F-42C4-BFCB-9FD2102AD7F5}" type="datetimeFigureOut">
              <a:rPr lang="en-US" smtClean="0"/>
              <a:t>11/21/14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58A32-7A5E-47D5-86A4-F4BAFECE1963}" type="slidenum">
              <a:rPr lang="en-US" smtClean="0"/>
              <a:t>‹#›</a:t>
            </a:fld>
            <a:endParaRPr lang="en-US"/>
          </a:p>
        </p:txBody>
      </p:sp>
    </p:spTree>
    <p:extLst>
      <p:ext uri="{BB962C8B-B14F-4D97-AF65-F5344CB8AC3E}">
        <p14:creationId xmlns:p14="http://schemas.microsoft.com/office/powerpoint/2010/main" val="3961230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ATM for Concrete Mix Designs</a:t>
            </a:r>
            <a:endParaRPr lang="en-US" b="1" dirty="0"/>
          </a:p>
        </p:txBody>
      </p:sp>
      <p:sp>
        <p:nvSpPr>
          <p:cNvPr id="3" name="Subtitle 2"/>
          <p:cNvSpPr>
            <a:spLocks noGrp="1"/>
          </p:cNvSpPr>
          <p:nvPr>
            <p:ph type="subTitle" idx="1"/>
          </p:nvPr>
        </p:nvSpPr>
        <p:spPr/>
        <p:txBody>
          <a:bodyPr/>
          <a:lstStyle/>
          <a:p>
            <a:r>
              <a:rPr lang="en-US" dirty="0" smtClean="0"/>
              <a:t>Rich Giessel, ADOT&amp;PF</a:t>
            </a:r>
            <a:endParaRPr lang="en-US" dirty="0"/>
          </a:p>
        </p:txBody>
      </p:sp>
    </p:spTree>
    <p:extLst>
      <p:ext uri="{BB962C8B-B14F-4D97-AF65-F5344CB8AC3E}">
        <p14:creationId xmlns:p14="http://schemas.microsoft.com/office/powerpoint/2010/main" val="406212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Apparatus</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Ovens and hot plates thermostatically controlled to maintain the various required temperatures within ± 3°C (5°F).</a:t>
            </a:r>
          </a:p>
          <a:p>
            <a:pPr lvl="0"/>
            <a:r>
              <a:rPr lang="en-US" dirty="0"/>
              <a:t>Fresh Concrete Testing equipment for Slump, Air, Unit Weight, and Temperature, AASHTO T 119, T 152, T 121, and T 309 respectively.</a:t>
            </a:r>
          </a:p>
          <a:p>
            <a:pPr lvl="0"/>
            <a:r>
              <a:rPr lang="en-US" dirty="0"/>
              <a:t>Water bath with temperature control sensitive to ± 0.2°C (0.5°F) at 23°C (73.4°F) per AASHTO T 85.</a:t>
            </a:r>
          </a:p>
          <a:p>
            <a:pPr lvl="0"/>
            <a:r>
              <a:rPr lang="en-US" dirty="0"/>
              <a:t>Balance or scale: Capacity sufficient for the principal sample mass, readable to 0.1 percent or 0.1 g of the total sample mass and meeting the requirements of AASHTO M 231.</a:t>
            </a:r>
          </a:p>
          <a:p>
            <a:pPr lvl="0"/>
            <a:r>
              <a:rPr lang="en-US" dirty="0"/>
              <a:t>Sieve shaker meeting the requirements of WAQTC FOP for AASHTO T 27/T 11.</a:t>
            </a:r>
          </a:p>
          <a:p>
            <a:pPr lvl="0"/>
            <a:r>
              <a:rPr lang="en-US" dirty="0"/>
              <a:t>Specimen molds, either 4x8” or 6x12” with lid that conform to ASTM C470.</a:t>
            </a:r>
          </a:p>
          <a:p>
            <a:pPr lvl="0"/>
            <a:r>
              <a:rPr lang="en-US" dirty="0"/>
              <a:t>Compression Testing machine meeting the requirements of ASTM C39 and  referenced documents.</a:t>
            </a:r>
          </a:p>
          <a:p>
            <a:pPr lvl="0"/>
            <a:r>
              <a:rPr lang="en-US" dirty="0"/>
              <a:t>Surface Resistivity testing apparatus meeting the requirements of AASHTO TP 95.</a:t>
            </a:r>
          </a:p>
          <a:p>
            <a:pPr lvl="0"/>
            <a:r>
              <a:rPr lang="en-US" dirty="0"/>
              <a:t>Restrained Shrinkage testing apparatus meeting the requirements of ASTM C1581</a:t>
            </a:r>
            <a:r>
              <a:rPr lang="en-US" dirty="0" smtClean="0"/>
              <a:t>.</a:t>
            </a:r>
            <a:endParaRPr lang="en-US" dirty="0"/>
          </a:p>
        </p:txBody>
      </p:sp>
    </p:spTree>
    <p:extLst>
      <p:ext uri="{BB962C8B-B14F-4D97-AF65-F5344CB8AC3E}">
        <p14:creationId xmlns:p14="http://schemas.microsoft.com/office/powerpoint/2010/main" val="78096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Proportioning Concrete </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Determine the volume of voids in the combined SSD aggregate.</a:t>
            </a:r>
          </a:p>
          <a:p>
            <a:pPr lvl="0"/>
            <a:r>
              <a:rPr lang="en-US" dirty="0"/>
              <a:t>Determine required entrained air content for exposure conditions and maximum aggregate size.</a:t>
            </a:r>
          </a:p>
          <a:p>
            <a:pPr lvl="0"/>
            <a:r>
              <a:rPr lang="en-US" dirty="0"/>
              <a:t>Determine if fiber reinforcement will be required.</a:t>
            </a:r>
          </a:p>
          <a:p>
            <a:pPr lvl="0"/>
            <a:r>
              <a:rPr lang="en-US" dirty="0"/>
              <a:t>Select w/c ratio based on compressive strength requirements.</a:t>
            </a:r>
          </a:p>
          <a:p>
            <a:pPr lvl="0"/>
            <a:r>
              <a:rPr lang="en-US" dirty="0"/>
              <a:t>Calculate volume of paste required to fill remaining voids and provide desired workability.</a:t>
            </a:r>
          </a:p>
          <a:p>
            <a:pPr lvl="0"/>
            <a:r>
              <a:rPr lang="en-US" dirty="0"/>
              <a:t>Calculate admixture volumes required to produce required </a:t>
            </a:r>
            <a:r>
              <a:rPr lang="en-US" dirty="0" smtClean="0"/>
              <a:t>entrained-air </a:t>
            </a:r>
            <a:r>
              <a:rPr lang="en-US" dirty="0"/>
              <a:t>content and workability</a:t>
            </a:r>
            <a:r>
              <a:rPr lang="en-US" dirty="0" smtClean="0"/>
              <a:t>.</a:t>
            </a:r>
            <a:endParaRPr lang="en-US" dirty="0"/>
          </a:p>
        </p:txBody>
      </p:sp>
    </p:spTree>
    <p:extLst>
      <p:ext uri="{BB962C8B-B14F-4D97-AF65-F5344CB8AC3E}">
        <p14:creationId xmlns:p14="http://schemas.microsoft.com/office/powerpoint/2010/main" val="268690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Batches, Minimum of 3 or 5?</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A minimum of three trial batches for no-air concrete and five trial batches for air-entrained  will be required to establish w/c vs. strength and air vs. strength relationships.  Typically it is best to begin with no-air concrete to establish w/c vs. strength relationship.  If done well and the middle no-air batch falls near the optimum w/c ratio then that batch may also be used in establishing the air vs. strength relationship provided the additional batches are made at the same w/c ratio.  The two subsequent air-entrained batches should be made </a:t>
            </a:r>
            <a:r>
              <a:rPr lang="en-US" dirty="0" smtClean="0"/>
              <a:t>near </a:t>
            </a:r>
            <a:r>
              <a:rPr lang="en-US" dirty="0"/>
              <a:t>the upper </a:t>
            </a:r>
            <a:r>
              <a:rPr lang="en-US" dirty="0" smtClean="0"/>
              <a:t>and lower limits </a:t>
            </a:r>
            <a:r>
              <a:rPr lang="en-US" dirty="0"/>
              <a:t>of the specified air content.</a:t>
            </a:r>
          </a:p>
          <a:p>
            <a:endParaRPr lang="en-US" dirty="0"/>
          </a:p>
        </p:txBody>
      </p:sp>
    </p:spTree>
    <p:extLst>
      <p:ext uri="{BB962C8B-B14F-4D97-AF65-F5344CB8AC3E}">
        <p14:creationId xmlns:p14="http://schemas.microsoft.com/office/powerpoint/2010/main" val="21074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Trial Batch</a:t>
            </a:r>
            <a:endParaRPr lang="en-US" dirty="0"/>
          </a:p>
        </p:txBody>
      </p:sp>
      <p:sp>
        <p:nvSpPr>
          <p:cNvPr id="3" name="Content Placeholder 2"/>
          <p:cNvSpPr>
            <a:spLocks noGrp="1"/>
          </p:cNvSpPr>
          <p:nvPr>
            <p:ph idx="1"/>
          </p:nvPr>
        </p:nvSpPr>
        <p:spPr/>
        <p:txBody>
          <a:bodyPr/>
          <a:lstStyle/>
          <a:p>
            <a:pPr lvl="0"/>
            <a:r>
              <a:rPr lang="en-US" dirty="0"/>
              <a:t>Prepare first trial batch and check for workability, under-sanded or over-sanded, entrained-air content.  </a:t>
            </a:r>
          </a:p>
          <a:p>
            <a:r>
              <a:rPr lang="en-US" dirty="0" smtClean="0"/>
              <a:t>This may require multiple “First” trial batches</a:t>
            </a:r>
            <a:endParaRPr lang="en-US" dirty="0"/>
          </a:p>
        </p:txBody>
      </p:sp>
    </p:spTree>
    <p:extLst>
      <p:ext uri="{BB962C8B-B14F-4D97-AF65-F5344CB8AC3E}">
        <p14:creationId xmlns:p14="http://schemas.microsoft.com/office/powerpoint/2010/main" val="3016790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Subsequent Trial Batches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If first trial batch mix parameters are satisfactory then proceed with two additional trial batches with same volume of paste but higher and lower cement contents </a:t>
            </a:r>
            <a:r>
              <a:rPr lang="en-US" dirty="0" smtClean="0"/>
              <a:t>(lower </a:t>
            </a:r>
            <a:r>
              <a:rPr lang="en-US" dirty="0"/>
              <a:t>and higher w/c ratios </a:t>
            </a:r>
            <a:r>
              <a:rPr lang="en-US" dirty="0" smtClean="0"/>
              <a:t>respectively)</a:t>
            </a:r>
          </a:p>
          <a:p>
            <a:pPr lvl="0"/>
            <a:r>
              <a:rPr lang="en-US" dirty="0" smtClean="0"/>
              <a:t> Make </a:t>
            </a:r>
            <a:r>
              <a:rPr lang="en-US" dirty="0" smtClean="0"/>
              <a:t>sure </a:t>
            </a:r>
            <a:r>
              <a:rPr lang="en-US" dirty="0" smtClean="0"/>
              <a:t>high </a:t>
            </a:r>
            <a:r>
              <a:rPr lang="en-US" dirty="0"/>
              <a:t>w/c mix falls below minimum compressive strength and lower w/c ratio </a:t>
            </a:r>
            <a:r>
              <a:rPr lang="en-US" dirty="0" smtClean="0"/>
              <a:t>exceed </a:t>
            </a:r>
            <a:r>
              <a:rPr lang="en-US" dirty="0" err="1" smtClean="0"/>
              <a:t>f’cr</a:t>
            </a:r>
            <a:r>
              <a:rPr lang="en-US" dirty="0" smtClean="0"/>
              <a:t>.</a:t>
            </a:r>
          </a:p>
          <a:p>
            <a:pPr lvl="0"/>
            <a:r>
              <a:rPr lang="en-US" dirty="0" smtClean="0"/>
              <a:t> If </a:t>
            </a:r>
            <a:r>
              <a:rPr lang="en-US" dirty="0"/>
              <a:t>the initial trial batch is not near the middle of </a:t>
            </a:r>
            <a:r>
              <a:rPr lang="en-US" dirty="0" smtClean="0"/>
              <a:t>w</a:t>
            </a:r>
            <a:r>
              <a:rPr lang="en-US" dirty="0"/>
              <a:t>/c range then prepare a fourth batch near the optimum w/c ratio.   </a:t>
            </a:r>
            <a:endParaRPr lang="en-US" dirty="0" smtClean="0"/>
          </a:p>
          <a:p>
            <a:pPr lvl="0"/>
            <a:r>
              <a:rPr lang="en-US" dirty="0" smtClean="0"/>
              <a:t>For </a:t>
            </a:r>
            <a:r>
              <a:rPr lang="en-US" dirty="0"/>
              <a:t>air-entrained concrete you will need at least two additional trial </a:t>
            </a:r>
            <a:r>
              <a:rPr lang="en-US" dirty="0" smtClean="0"/>
              <a:t>batches at optimum w/c ratio to </a:t>
            </a:r>
            <a:r>
              <a:rPr lang="en-US" dirty="0"/>
              <a:t>produce the % Air vs. Strength curve.</a:t>
            </a:r>
          </a:p>
          <a:p>
            <a:endParaRPr lang="en-US" dirty="0"/>
          </a:p>
        </p:txBody>
      </p:sp>
    </p:spTree>
    <p:extLst>
      <p:ext uri="{BB962C8B-B14F-4D97-AF65-F5344CB8AC3E}">
        <p14:creationId xmlns:p14="http://schemas.microsoft.com/office/powerpoint/2010/main" val="1116620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Fresh Concrete Properties</a:t>
            </a:r>
          </a:p>
        </p:txBody>
      </p:sp>
      <p:sp>
        <p:nvSpPr>
          <p:cNvPr id="3" name="Content Placeholder 2"/>
          <p:cNvSpPr>
            <a:spLocks noGrp="1"/>
          </p:cNvSpPr>
          <p:nvPr>
            <p:ph idx="1"/>
          </p:nvPr>
        </p:nvSpPr>
        <p:spPr/>
        <p:txBody>
          <a:bodyPr/>
          <a:lstStyle/>
          <a:p>
            <a:pPr marL="342900" lvl="6" indent="-342900"/>
            <a:r>
              <a:rPr lang="en-US" sz="3600" dirty="0"/>
              <a:t>Test </a:t>
            </a:r>
            <a:r>
              <a:rPr lang="en-US" sz="3600" dirty="0" smtClean="0"/>
              <a:t>for:</a:t>
            </a:r>
          </a:p>
          <a:p>
            <a:pPr marL="342900" lvl="6" indent="-342900"/>
            <a:r>
              <a:rPr lang="en-US" sz="3600" dirty="0" smtClean="0"/>
              <a:t>Temperature</a:t>
            </a:r>
            <a:endParaRPr lang="en-US" sz="3600" dirty="0" smtClean="0"/>
          </a:p>
          <a:p>
            <a:pPr marL="342900" lvl="6" indent="-342900"/>
            <a:r>
              <a:rPr lang="en-US" sz="3600" dirty="0" smtClean="0"/>
              <a:t>Slump </a:t>
            </a:r>
            <a:r>
              <a:rPr lang="en-US" sz="3600" dirty="0" smtClean="0"/>
              <a:t>(flow if </a:t>
            </a:r>
            <a:r>
              <a:rPr lang="en-US" sz="3600" dirty="0"/>
              <a:t>SCC mix</a:t>
            </a:r>
            <a:r>
              <a:rPr lang="en-US" sz="3600" dirty="0" smtClean="0"/>
              <a:t>)</a:t>
            </a:r>
          </a:p>
          <a:p>
            <a:pPr marL="342900" lvl="6" indent="-342900"/>
            <a:r>
              <a:rPr lang="en-US" sz="3600" dirty="0" smtClean="0"/>
              <a:t>Wet </a:t>
            </a:r>
            <a:r>
              <a:rPr lang="en-US" sz="3600" dirty="0"/>
              <a:t>unit </a:t>
            </a:r>
            <a:r>
              <a:rPr lang="en-US" sz="3600" dirty="0" smtClean="0"/>
              <a:t>weight</a:t>
            </a:r>
          </a:p>
          <a:p>
            <a:pPr marL="342900" lvl="6" indent="-342900"/>
            <a:r>
              <a:rPr lang="en-US" sz="3600" dirty="0" smtClean="0"/>
              <a:t>Entrained-air </a:t>
            </a:r>
            <a:r>
              <a:rPr lang="en-US" sz="3600" dirty="0" smtClean="0"/>
              <a:t>content</a:t>
            </a:r>
            <a:endParaRPr lang="en-US" sz="3600" dirty="0"/>
          </a:p>
        </p:txBody>
      </p:sp>
    </p:spTree>
    <p:extLst>
      <p:ext uri="{BB962C8B-B14F-4D97-AF65-F5344CB8AC3E}">
        <p14:creationId xmlns:p14="http://schemas.microsoft.com/office/powerpoint/2010/main" val="2581574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pPr lvl="0"/>
            <a:r>
              <a:rPr lang="en-US" b="1" dirty="0"/>
              <a:t>Preparing Concrete Test Specimens for High Performance Concrete</a:t>
            </a:r>
            <a:br>
              <a:rPr lang="en-US" b="1" dirty="0"/>
            </a:br>
            <a:endParaRPr lang="en-US" dirty="0"/>
          </a:p>
        </p:txBody>
      </p:sp>
      <p:sp>
        <p:nvSpPr>
          <p:cNvPr id="3" name="Content Placeholder 2"/>
          <p:cNvSpPr>
            <a:spLocks noGrp="1"/>
          </p:cNvSpPr>
          <p:nvPr>
            <p:ph idx="1"/>
          </p:nvPr>
        </p:nvSpPr>
        <p:spPr>
          <a:xfrm>
            <a:off x="457200" y="1905000"/>
            <a:ext cx="8229600" cy="4221163"/>
          </a:xfrm>
        </p:spPr>
        <p:txBody>
          <a:bodyPr/>
          <a:lstStyle/>
          <a:p>
            <a:pPr lvl="0"/>
            <a:r>
              <a:rPr lang="en-US" dirty="0"/>
              <a:t>Cast one set of restrained shrinkage specimens for each trial batch per ASTM C1581.  Measure and record all data for each set of specimens and include it in mix design report</a:t>
            </a:r>
            <a:r>
              <a:rPr lang="en-US" dirty="0" smtClean="0"/>
              <a:t>.</a:t>
            </a:r>
            <a:endParaRPr lang="en-US" dirty="0"/>
          </a:p>
          <a:p>
            <a:pPr lvl="0"/>
            <a:r>
              <a:rPr lang="en-US" dirty="0" smtClean="0"/>
              <a:t>Cast 15 test cylinders (4x8)</a:t>
            </a:r>
            <a:endParaRPr lang="en-US" dirty="0"/>
          </a:p>
        </p:txBody>
      </p:sp>
    </p:spTree>
    <p:extLst>
      <p:ext uri="{BB962C8B-B14F-4D97-AF65-F5344CB8AC3E}">
        <p14:creationId xmlns:p14="http://schemas.microsoft.com/office/powerpoint/2010/main" val="196023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Cylinders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Cast 15 each 4x8” or 10 each 6x12” test cylinders for compressive strength testing of each trial batch.  </a:t>
            </a:r>
            <a:endParaRPr lang="en-US" dirty="0" smtClean="0"/>
          </a:p>
          <a:p>
            <a:pPr lvl="0"/>
            <a:r>
              <a:rPr lang="en-US" dirty="0" smtClean="0"/>
              <a:t>For </a:t>
            </a:r>
            <a:r>
              <a:rPr lang="en-US" dirty="0"/>
              <a:t>Type I/II cement break 3each 4x8” or 2 each 6x12” specimens at 3, 7, 14, 28 days and hold three specimens for possible break at a later age.  (Note: High fly ash content concretes may continue to gain significant strength for several years.  Additional test specimens should be cast for these mixes as compressive strength at 56 days, 90 days, 1 year and 2 years may be significant.)  </a:t>
            </a:r>
            <a:endParaRPr lang="en-US" dirty="0" smtClean="0"/>
          </a:p>
          <a:p>
            <a:pPr lvl="0"/>
            <a:r>
              <a:rPr lang="en-US" dirty="0" smtClean="0"/>
              <a:t>For </a:t>
            </a:r>
            <a:r>
              <a:rPr lang="en-US" dirty="0"/>
              <a:t>Concrete made with Type III cement break 3each 4x8” or 2 each 6x12” specimens at 1,2, 3, 7 days and hold three specimens for possible break at a later age.</a:t>
            </a:r>
          </a:p>
          <a:p>
            <a:endParaRPr lang="en-US" dirty="0"/>
          </a:p>
        </p:txBody>
      </p:sp>
    </p:spTree>
    <p:extLst>
      <p:ext uri="{BB962C8B-B14F-4D97-AF65-F5344CB8AC3E}">
        <p14:creationId xmlns:p14="http://schemas.microsoft.com/office/powerpoint/2010/main" val="285752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pPr lvl="0"/>
            <a:r>
              <a:rPr lang="en-US" sz="4800" b="1" dirty="0"/>
              <a:t>Curing of Specimens</a:t>
            </a:r>
            <a:br>
              <a:rPr lang="en-US" sz="4800" b="1" dirty="0"/>
            </a:br>
            <a:endParaRPr lang="en-US" sz="4800" dirty="0"/>
          </a:p>
        </p:txBody>
      </p:sp>
      <p:sp>
        <p:nvSpPr>
          <p:cNvPr id="3" name="Content Placeholder 2"/>
          <p:cNvSpPr>
            <a:spLocks noGrp="1"/>
          </p:cNvSpPr>
          <p:nvPr>
            <p:ph idx="1"/>
          </p:nvPr>
        </p:nvSpPr>
        <p:spPr/>
        <p:txBody>
          <a:bodyPr/>
          <a:lstStyle/>
          <a:p>
            <a:pPr marL="342900" lvl="6" indent="-342900"/>
            <a:r>
              <a:rPr lang="en-US" sz="3600" dirty="0"/>
              <a:t>Cure compressive and flexural specimens in fog room or water bath as specified in ASTM C511</a:t>
            </a:r>
          </a:p>
          <a:p>
            <a:endParaRPr lang="en-US" dirty="0"/>
          </a:p>
        </p:txBody>
      </p:sp>
    </p:spTree>
    <p:extLst>
      <p:ext uri="{BB962C8B-B14F-4D97-AF65-F5344CB8AC3E}">
        <p14:creationId xmlns:p14="http://schemas.microsoft.com/office/powerpoint/2010/main" val="1494253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5300" b="1" dirty="0" smtClean="0"/>
              <a:t>Hardened </a:t>
            </a:r>
            <a:r>
              <a:rPr lang="en-US" sz="5300" b="1" dirty="0"/>
              <a:t>Concrete Properties</a:t>
            </a:r>
            <a:r>
              <a:rPr lang="en-US" b="1" dirty="0"/>
              <a:t/>
            </a:r>
            <a:br>
              <a:rPr lang="en-US" b="1" dirty="0"/>
            </a:b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a:t>Remove test specimens from molds 24 ± 4 hours after casting.  Determine hardened unit weight of all specimens by soaking test specimens in 23</a:t>
            </a:r>
            <a:r>
              <a:rPr lang="en-US" baseline="30000" dirty="0"/>
              <a:t>0</a:t>
            </a:r>
            <a:r>
              <a:rPr lang="en-US" dirty="0"/>
              <a:t> C water for 15 minutes then weighing in water followed by weighing in air at SSD</a:t>
            </a:r>
            <a:r>
              <a:rPr lang="en-US" dirty="0" smtClean="0"/>
              <a:t>.</a:t>
            </a:r>
          </a:p>
          <a:p>
            <a:r>
              <a:rPr lang="en-US" dirty="0"/>
              <a:t>Immediately prior to compression testing determine the Resistivity of each specimen by AASHTO TP 95.  Record resistivity for each specimen, average each set of readings and include data in mix design report</a:t>
            </a:r>
            <a:r>
              <a:rPr lang="en-US" dirty="0" smtClean="0"/>
              <a:t>.</a:t>
            </a:r>
          </a:p>
          <a:p>
            <a:pPr lvl="0"/>
            <a:r>
              <a:rPr lang="en-US" dirty="0"/>
              <a:t>When flexural strength is required cast three beams in accordance with ASTM </a:t>
            </a:r>
            <a:r>
              <a:rPr lang="en-US" dirty="0" smtClean="0"/>
              <a:t>C78.  Test </a:t>
            </a:r>
            <a:r>
              <a:rPr lang="en-US" dirty="0"/>
              <a:t>at the required age and include data in mix design report.</a:t>
            </a:r>
          </a:p>
          <a:p>
            <a:endParaRPr lang="en-US" dirty="0"/>
          </a:p>
          <a:p>
            <a:endParaRPr lang="en-US" dirty="0"/>
          </a:p>
        </p:txBody>
      </p:sp>
    </p:spTree>
    <p:extLst>
      <p:ext uri="{BB962C8B-B14F-4D97-AF65-F5344CB8AC3E}">
        <p14:creationId xmlns:p14="http://schemas.microsoft.com/office/powerpoint/2010/main" val="136940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ATM 530</a:t>
            </a:r>
            <a:endParaRPr lang="en-US" b="1" dirty="0"/>
          </a:p>
        </p:txBody>
      </p:sp>
      <p:sp>
        <p:nvSpPr>
          <p:cNvPr id="3" name="Content Placeholder 2"/>
          <p:cNvSpPr>
            <a:spLocks noGrp="1"/>
          </p:cNvSpPr>
          <p:nvPr>
            <p:ph idx="1"/>
          </p:nvPr>
        </p:nvSpPr>
        <p:spPr/>
        <p:txBody>
          <a:bodyPr/>
          <a:lstStyle/>
          <a:p>
            <a:r>
              <a:rPr lang="en-US" b="1" dirty="0"/>
              <a:t>ATM 530	Concrete Mix Design by Maximum Aggregate Density     </a:t>
            </a:r>
          </a:p>
          <a:p>
            <a:pPr lvl="0"/>
            <a:r>
              <a:rPr lang="en-US" b="1" dirty="0"/>
              <a:t>Scope</a:t>
            </a:r>
          </a:p>
          <a:p>
            <a:r>
              <a:rPr lang="en-US" dirty="0"/>
              <a:t>This method describes the Maximum Aggregate Density Mix Design procedure for determining the optimum proportions for Portland Cement Concrete both with and without supplemental cementitious materials.</a:t>
            </a:r>
          </a:p>
        </p:txBody>
      </p:sp>
    </p:spTree>
    <p:extLst>
      <p:ext uri="{BB962C8B-B14F-4D97-AF65-F5344CB8AC3E}">
        <p14:creationId xmlns:p14="http://schemas.microsoft.com/office/powerpoint/2010/main" val="65362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Graphing </a:t>
            </a:r>
            <a:r>
              <a:rPr lang="en-US" b="1" dirty="0" smtClean="0"/>
              <a:t>Test </a:t>
            </a:r>
            <a:r>
              <a:rPr lang="en-US" b="1" dirty="0"/>
              <a:t>Results</a:t>
            </a:r>
            <a:br>
              <a:rPr lang="en-US" b="1" dirty="0"/>
            </a:br>
            <a:endParaRPr lang="en-US" dirty="0"/>
          </a:p>
        </p:txBody>
      </p:sp>
      <p:sp>
        <p:nvSpPr>
          <p:cNvPr id="3" name="Content Placeholder 2"/>
          <p:cNvSpPr>
            <a:spLocks noGrp="1"/>
          </p:cNvSpPr>
          <p:nvPr>
            <p:ph idx="1"/>
          </p:nvPr>
        </p:nvSpPr>
        <p:spPr/>
        <p:txBody>
          <a:bodyPr/>
          <a:lstStyle/>
          <a:p>
            <a:r>
              <a:rPr lang="en-US" dirty="0"/>
              <a:t>Graph the 28 day compressive strength vs. w/c ratio for the no-air trial </a:t>
            </a:r>
            <a:r>
              <a:rPr lang="en-US" dirty="0" smtClean="0"/>
              <a:t>batches.</a:t>
            </a:r>
          </a:p>
          <a:p>
            <a:r>
              <a:rPr lang="en-US" dirty="0"/>
              <a:t>Graph the 28 day compressive strength vs. air content and provide the linear equation for the data</a:t>
            </a:r>
            <a:r>
              <a:rPr lang="en-US" dirty="0" smtClean="0"/>
              <a:t>.</a:t>
            </a:r>
          </a:p>
          <a:p>
            <a:r>
              <a:rPr lang="en-US" dirty="0"/>
              <a:t>Graph the age vs. compressive strength for the trial batch that falls nearest to the optimum mix design.</a:t>
            </a:r>
          </a:p>
        </p:txBody>
      </p:sp>
    </p:spTree>
    <p:extLst>
      <p:ext uri="{BB962C8B-B14F-4D97-AF65-F5344CB8AC3E}">
        <p14:creationId xmlns:p14="http://schemas.microsoft.com/office/powerpoint/2010/main" val="2923981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Determine Optimum w/c </a:t>
            </a:r>
            <a:r>
              <a:rPr lang="en-US" b="1" dirty="0"/>
              <a:t>Ratio</a:t>
            </a:r>
            <a:br>
              <a:rPr lang="en-US" b="1" dirty="0"/>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marL="342900" lvl="6" indent="-342900"/>
            <a:r>
              <a:rPr lang="en-US" sz="2800" dirty="0"/>
              <a:t>From 28 day compressive strength vs. air content equation compute loss of strength from no-air test values to optimum air content.</a:t>
            </a:r>
          </a:p>
          <a:p>
            <a:pPr marL="342900" lvl="6" indent="-342900"/>
            <a:r>
              <a:rPr lang="en-US" sz="2800" dirty="0"/>
              <a:t>From the graph of compressive strength vs. w/c ratio adjusted by compressive strength loss due to optimum air content, select w/c ratio that will give mix with required </a:t>
            </a:r>
            <a:r>
              <a:rPr lang="en-US" sz="2800" dirty="0" err="1"/>
              <a:t>f’cr</a:t>
            </a:r>
            <a:r>
              <a:rPr lang="en-US" sz="2800" dirty="0"/>
              <a:t>.  This will provide the proportions for a Proof Batch at the selected mix design proportions.  (DOT&amp;PF typically requires materials for a proof batch to verify concrete mixes made from material without a previous history.)</a:t>
            </a:r>
          </a:p>
          <a:p>
            <a:endParaRPr lang="en-US" dirty="0"/>
          </a:p>
        </p:txBody>
      </p:sp>
    </p:spTree>
    <p:extLst>
      <p:ext uri="{BB962C8B-B14F-4D97-AF65-F5344CB8AC3E}">
        <p14:creationId xmlns:p14="http://schemas.microsoft.com/office/powerpoint/2010/main" val="1355393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Mix Design Report</a:t>
            </a:r>
            <a:r>
              <a:rPr lang="en-US" b="1" dirty="0"/>
              <a:t/>
            </a:r>
            <a:br>
              <a:rPr lang="en-US" b="1" dirty="0"/>
            </a:br>
            <a:endParaRPr lang="en-US" dirty="0"/>
          </a:p>
        </p:txBody>
      </p:sp>
      <p:sp>
        <p:nvSpPr>
          <p:cNvPr id="3" name="Content Placeholder 2"/>
          <p:cNvSpPr>
            <a:spLocks noGrp="1"/>
          </p:cNvSpPr>
          <p:nvPr>
            <p:ph idx="1"/>
          </p:nvPr>
        </p:nvSpPr>
        <p:spPr>
          <a:xfrm>
            <a:off x="457200" y="990600"/>
            <a:ext cx="8229600" cy="5638800"/>
          </a:xfrm>
        </p:spPr>
        <p:txBody>
          <a:bodyPr>
            <a:noAutofit/>
          </a:bodyPr>
          <a:lstStyle/>
          <a:p>
            <a:r>
              <a:rPr lang="en-US" sz="2800" dirty="0"/>
              <a:t>The report shall include the following</a:t>
            </a:r>
            <a:r>
              <a:rPr lang="en-US" sz="2800" dirty="0" smtClean="0"/>
              <a:t>:</a:t>
            </a:r>
          </a:p>
          <a:p>
            <a:r>
              <a:rPr lang="en-US" sz="2000" dirty="0"/>
              <a:t>Project identification, Source/Supplier of mix and name of the general </a:t>
            </a:r>
            <a:r>
              <a:rPr lang="en-US" sz="2000" dirty="0" smtClean="0"/>
              <a:t>contractor</a:t>
            </a:r>
          </a:p>
          <a:p>
            <a:pPr lvl="0"/>
            <a:r>
              <a:rPr lang="en-US" sz="2000" dirty="0"/>
              <a:t>Aggregate source(s), quality identification(s), target gradation, blend ratio of individual stockpiles, blended absorption, apparent, bulk SSD, and bulk specific for Coarse and Fine Aggregate Fractions.  Other properties that may be specified in the Contract include:  fineness modulus of the blended fine aggregate; percent flat and elongated; sodium sulfate soundness of coarse and fine aggregate fractions, or aggregate-silica reactivity (ASR).</a:t>
            </a:r>
          </a:p>
          <a:p>
            <a:pPr lvl="0"/>
            <a:r>
              <a:rPr lang="en-US" sz="2000" dirty="0"/>
              <a:t>Graphical representation on a 0.45 power graph of the combined aggregate gradation with the Lower Specification Limit (LSL) and Upper Specification Limit (USL).</a:t>
            </a:r>
          </a:p>
          <a:p>
            <a:r>
              <a:rPr lang="en-US" sz="2000" dirty="0"/>
              <a:t>Identification and address of the laboratory that performed the mix design, that laboratories mix design identification number and the signed seal of the professional engineer who reviewed and approved the mix design.</a:t>
            </a:r>
          </a:p>
        </p:txBody>
      </p:sp>
    </p:spTree>
    <p:extLst>
      <p:ext uri="{BB962C8B-B14F-4D97-AF65-F5344CB8AC3E}">
        <p14:creationId xmlns:p14="http://schemas.microsoft.com/office/powerpoint/2010/main" val="1258482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Duplicate Coarse Aggregate </a:t>
            </a:r>
            <a:r>
              <a:rPr lang="en-US" dirty="0" err="1" smtClean="0"/>
              <a:t>SpG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4029660"/>
              </p:ext>
            </p:extLst>
          </p:nvPr>
        </p:nvGraphicFramePr>
        <p:xfrm>
          <a:off x="228600" y="1371600"/>
          <a:ext cx="8763000" cy="5334000"/>
        </p:xfrm>
        <a:graphic>
          <a:graphicData uri="http://schemas.openxmlformats.org/drawingml/2006/table">
            <a:tbl>
              <a:tblPr>
                <a:tableStyleId>{5C22544A-7EE6-4342-B048-85BDC9FD1C3A}</a:tableStyleId>
              </a:tblPr>
              <a:tblGrid>
                <a:gridCol w="1434574"/>
                <a:gridCol w="1434574"/>
                <a:gridCol w="940852"/>
                <a:gridCol w="493722"/>
                <a:gridCol w="1434574"/>
                <a:gridCol w="1434574"/>
                <a:gridCol w="1590130"/>
              </a:tblGrid>
              <a:tr h="593519">
                <a:tc>
                  <a:txBody>
                    <a:bodyPr/>
                    <a:lstStyle/>
                    <a:p>
                      <a:pPr algn="ctr" fontAlgn="b"/>
                      <a:r>
                        <a:rPr lang="en-US" sz="1800" u="none" strike="noStrike" dirty="0">
                          <a:effectLst/>
                        </a:rPr>
                        <a:t>Formulas:</a:t>
                      </a:r>
                      <a:endParaRPr lang="en-US" sz="1800" b="1" i="0" u="none" strike="noStrike" dirty="0">
                        <a:effectLst/>
                        <a:latin typeface="CG Times"/>
                      </a:endParaRPr>
                    </a:p>
                  </a:txBody>
                  <a:tcPr marL="9525" marR="9525" marT="9525" marB="0" anchor="b"/>
                </a:tc>
                <a:tc gridSpan="2">
                  <a:txBody>
                    <a:bodyPr/>
                    <a:lstStyle/>
                    <a:p>
                      <a:pPr algn="l" fontAlgn="b"/>
                      <a:r>
                        <a:rPr lang="en-US" sz="1800" u="none" strike="noStrike">
                          <a:effectLst/>
                        </a:rPr>
                        <a:t>Description:</a:t>
                      </a:r>
                      <a:endParaRPr lang="en-US" sz="1800" b="1" i="0" u="none" strike="noStrike">
                        <a:effectLst/>
                        <a:latin typeface="CG Times"/>
                      </a:endParaRPr>
                    </a:p>
                  </a:txBody>
                  <a:tcPr marL="9525" marR="9525" marT="9525" marB="0" anchor="b"/>
                </a:tc>
                <a:tc hMerge="1">
                  <a:txBody>
                    <a:bodyPr/>
                    <a:lstStyle/>
                    <a:p>
                      <a:pPr algn="l" fontAlgn="b"/>
                      <a:endParaRPr lang="en-US" sz="1800" b="0" i="0" u="none" strike="noStrike">
                        <a:effectLst/>
                        <a:latin typeface="Arial"/>
                      </a:endParaRPr>
                    </a:p>
                  </a:txBody>
                  <a:tcPr marL="9525" marR="9525" marT="9525" marB="0" anchor="b"/>
                </a:tc>
                <a:tc>
                  <a:txBody>
                    <a:bodyPr/>
                    <a:lstStyle/>
                    <a:p>
                      <a:pPr algn="l" fontAlgn="b"/>
                      <a:r>
                        <a:rPr lang="en-US" sz="1800" u="none" strike="noStrike" dirty="0">
                          <a:effectLst/>
                        </a:rPr>
                        <a:t> </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Trial 1</a:t>
                      </a:r>
                      <a:endParaRPr lang="en-US" sz="1800" b="0" i="0" u="none" strike="noStrike">
                        <a:effectLst/>
                        <a:latin typeface="CG Times"/>
                      </a:endParaRPr>
                    </a:p>
                  </a:txBody>
                  <a:tcPr marL="9525" marR="9525" marT="9525" marB="0" anchor="b"/>
                </a:tc>
                <a:tc>
                  <a:txBody>
                    <a:bodyPr/>
                    <a:lstStyle/>
                    <a:p>
                      <a:pPr algn="ctr" fontAlgn="b"/>
                      <a:r>
                        <a:rPr lang="en-US" sz="1800" u="none" strike="noStrike">
                          <a:effectLst/>
                        </a:rPr>
                        <a:t>Trial 2</a:t>
                      </a:r>
                      <a:endParaRPr lang="en-US" sz="1800" b="0" i="0" u="none" strike="noStrike">
                        <a:effectLst/>
                        <a:latin typeface="CG Times"/>
                      </a:endParaRPr>
                    </a:p>
                  </a:txBody>
                  <a:tcPr marL="9525" marR="9525" marT="9525" marB="0" anchor="b"/>
                </a:tc>
                <a:tc>
                  <a:txBody>
                    <a:bodyPr/>
                    <a:lstStyle/>
                    <a:p>
                      <a:pPr algn="ctr" fontAlgn="b"/>
                      <a:r>
                        <a:rPr lang="en-US" sz="1800" u="none" strike="noStrike">
                          <a:effectLst/>
                        </a:rPr>
                        <a:t>Average</a:t>
                      </a:r>
                      <a:endParaRPr lang="en-US" sz="1800" b="1" i="0" u="none" strike="noStrike">
                        <a:effectLst/>
                        <a:latin typeface="CG Times"/>
                      </a:endParaRPr>
                    </a:p>
                  </a:txBody>
                  <a:tcPr marL="9525" marR="9525" marT="9525" marB="0" anchor="b"/>
                </a:tc>
              </a:tr>
              <a:tr h="695264">
                <a:tc>
                  <a:txBody>
                    <a:bodyPr/>
                    <a:lstStyle/>
                    <a:p>
                      <a:pPr algn="ctr" fontAlgn="b"/>
                      <a:r>
                        <a:rPr lang="en-US" sz="1800" u="none" strike="noStrike" dirty="0">
                          <a:effectLst/>
                        </a:rPr>
                        <a:t>A </a:t>
                      </a:r>
                      <a:endParaRPr lang="en-US" sz="1800" b="0" i="0" u="none" strike="noStrike" dirty="0">
                        <a:solidFill>
                          <a:srgbClr val="0000D4"/>
                        </a:solidFill>
                        <a:effectLst/>
                        <a:latin typeface="CG Times"/>
                      </a:endParaRPr>
                    </a:p>
                  </a:txBody>
                  <a:tcPr marL="9525" marR="9525" marT="9525" marB="0" anchor="b"/>
                </a:tc>
                <a:tc gridSpan="2">
                  <a:txBody>
                    <a:bodyPr/>
                    <a:lstStyle/>
                    <a:p>
                      <a:pPr algn="l" fontAlgn="b"/>
                      <a:r>
                        <a:rPr lang="en-US" sz="1800" u="none" strike="noStrike" dirty="0">
                          <a:effectLst/>
                        </a:rPr>
                        <a:t>Oven dry mass in air (g)</a:t>
                      </a:r>
                      <a:endParaRPr lang="en-US" sz="1800" b="0" i="0" u="none" strike="noStrike" dirty="0">
                        <a:solidFill>
                          <a:srgbClr val="0000D4"/>
                        </a:solidFill>
                        <a:effectLst/>
                        <a:latin typeface="CG Times"/>
                      </a:endParaRPr>
                    </a:p>
                  </a:txBody>
                  <a:tcPr marL="9525" marR="9525" marT="9525" marB="0" anchor="b"/>
                </a:tc>
                <a:tc hMerge="1">
                  <a:txBody>
                    <a:bodyPr/>
                    <a:lstStyle/>
                    <a:p>
                      <a:pPr algn="l" fontAlgn="b"/>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dirty="0">
                          <a:effectLst/>
                        </a:rPr>
                        <a:t>2869.0</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dirty="0">
                          <a:effectLst/>
                        </a:rPr>
                        <a:t>2892.6</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r>
              <a:tr h="590021">
                <a:tc>
                  <a:txBody>
                    <a:bodyPr/>
                    <a:lstStyle/>
                    <a:p>
                      <a:pPr algn="ctr" fontAlgn="b"/>
                      <a:r>
                        <a:rPr lang="en-US" sz="1800" u="none" strike="noStrike" dirty="0">
                          <a:effectLst/>
                        </a:rPr>
                        <a:t>B</a:t>
                      </a:r>
                      <a:endParaRPr lang="en-US" sz="1800" b="0" i="0" u="none" strike="noStrike" dirty="0">
                        <a:solidFill>
                          <a:srgbClr val="0000D4"/>
                        </a:solidFill>
                        <a:effectLst/>
                        <a:latin typeface="CG Times"/>
                      </a:endParaRPr>
                    </a:p>
                  </a:txBody>
                  <a:tcPr marL="9525" marR="9525" marT="9525" marB="0" anchor="b"/>
                </a:tc>
                <a:tc gridSpan="2">
                  <a:txBody>
                    <a:bodyPr/>
                    <a:lstStyle/>
                    <a:p>
                      <a:pPr algn="l" fontAlgn="b"/>
                      <a:r>
                        <a:rPr lang="en-US" sz="1800" u="none" strike="noStrike" dirty="0">
                          <a:effectLst/>
                        </a:rPr>
                        <a:t>SSD mass in air (g)</a:t>
                      </a:r>
                      <a:endParaRPr lang="en-US" sz="1800" b="0" i="0" u="none" strike="noStrike" dirty="0">
                        <a:solidFill>
                          <a:srgbClr val="0000D4"/>
                        </a:solidFill>
                        <a:effectLst/>
                        <a:latin typeface="CG Times"/>
                      </a:endParaRPr>
                    </a:p>
                  </a:txBody>
                  <a:tcPr marL="9525" marR="9525" marT="9525" marB="0" anchor="b"/>
                </a:tc>
                <a:tc hMerge="1">
                  <a:txBody>
                    <a:bodyPr/>
                    <a:lstStyle/>
                    <a:p>
                      <a:pPr algn="l" fontAlgn="b"/>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2907.8</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2933.5</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r>
              <a:tr h="590021">
                <a:tc>
                  <a:txBody>
                    <a:bodyPr/>
                    <a:lstStyle/>
                    <a:p>
                      <a:pPr algn="ctr" fontAlgn="b"/>
                      <a:r>
                        <a:rPr lang="en-US" sz="1800" u="none" strike="noStrike" dirty="0">
                          <a:effectLst/>
                        </a:rPr>
                        <a:t>C</a:t>
                      </a:r>
                      <a:endParaRPr lang="en-US" sz="1800" b="0" i="0" u="none" strike="noStrike" dirty="0">
                        <a:solidFill>
                          <a:srgbClr val="0000D4"/>
                        </a:solidFill>
                        <a:effectLst/>
                        <a:latin typeface="CG Times"/>
                      </a:endParaRPr>
                    </a:p>
                  </a:txBody>
                  <a:tcPr marL="9525" marR="9525" marT="9525" marB="0" anchor="b"/>
                </a:tc>
                <a:tc gridSpan="2">
                  <a:txBody>
                    <a:bodyPr/>
                    <a:lstStyle/>
                    <a:p>
                      <a:pPr algn="l" fontAlgn="b"/>
                      <a:r>
                        <a:rPr lang="en-US" sz="1800" u="none" strike="noStrike" dirty="0">
                          <a:effectLst/>
                        </a:rPr>
                        <a:t>Mass in water (g)</a:t>
                      </a:r>
                      <a:endParaRPr lang="en-US" sz="1800" b="0" i="0" u="none" strike="noStrike" dirty="0">
                        <a:solidFill>
                          <a:srgbClr val="0000D4"/>
                        </a:solidFill>
                        <a:effectLst/>
                        <a:latin typeface="CG Times"/>
                      </a:endParaRPr>
                    </a:p>
                  </a:txBody>
                  <a:tcPr marL="9525" marR="9525" marT="9525" marB="0" anchor="b"/>
                </a:tc>
                <a:tc hMerge="1">
                  <a:txBody>
                    <a:bodyPr/>
                    <a:lstStyle/>
                    <a:p>
                      <a:pPr algn="l" fontAlgn="b"/>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1820.8</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1836.2</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r>
              <a:tr h="590021">
                <a:tc>
                  <a:txBody>
                    <a:bodyPr/>
                    <a:lstStyle/>
                    <a:p>
                      <a:pPr algn="ctr" fontAlgn="b"/>
                      <a:r>
                        <a:rPr lang="en-US" sz="1800" u="none" strike="noStrike" dirty="0">
                          <a:effectLst/>
                        </a:rPr>
                        <a:t>T</a:t>
                      </a:r>
                      <a:endParaRPr lang="en-US" sz="1800" b="0" i="0" u="none" strike="noStrike" dirty="0">
                        <a:solidFill>
                          <a:srgbClr val="0000D4"/>
                        </a:solidFill>
                        <a:effectLst/>
                        <a:latin typeface="CG Times"/>
                      </a:endParaRPr>
                    </a:p>
                  </a:txBody>
                  <a:tcPr marL="9525" marR="9525" marT="9525" marB="0" anchor="b"/>
                </a:tc>
                <a:tc gridSpan="2">
                  <a:txBody>
                    <a:bodyPr/>
                    <a:lstStyle/>
                    <a:p>
                      <a:pPr algn="l" fontAlgn="b"/>
                      <a:r>
                        <a:rPr lang="en-US" sz="1800" u="none" strike="noStrike" dirty="0" smtClean="0">
                          <a:effectLst/>
                        </a:rPr>
                        <a:t>Temperature, C</a:t>
                      </a:r>
                      <a:endParaRPr lang="en-US" sz="1800" b="0" i="0" u="none" strike="noStrike" dirty="0">
                        <a:solidFill>
                          <a:srgbClr val="0000D4"/>
                        </a:solidFill>
                        <a:effectLst/>
                        <a:latin typeface="CG Times"/>
                      </a:endParaRPr>
                    </a:p>
                  </a:txBody>
                  <a:tcPr marL="9525" marR="9525" marT="9525" marB="0" anchor="b"/>
                </a:tc>
                <a:tc hMerge="1">
                  <a:txBody>
                    <a:bodyPr/>
                    <a:lstStyle/>
                    <a:p>
                      <a:pPr algn="l" fontAlgn="b"/>
                      <a:endParaRPr lang="en-US" sz="1800" b="0" i="0" u="none" strike="noStrike" dirty="0">
                        <a:solidFill>
                          <a:srgbClr val="0000D4"/>
                        </a:solidFill>
                        <a:effectLst/>
                        <a:latin typeface="CG Times"/>
                      </a:endParaRPr>
                    </a:p>
                  </a:txBody>
                  <a:tcPr marL="9525" marR="9525" marT="9525" marB="0" anchor="b"/>
                </a:tc>
                <a:tc>
                  <a:txBody>
                    <a:bodyPr/>
                    <a:lstStyle/>
                    <a:p>
                      <a:endParaRPr lang="en-US"/>
                    </a:p>
                  </a:txBody>
                  <a:tcPr marL="9525" marR="9525" marT="9525" marB="0" anchor="b"/>
                </a:tc>
                <a:tc>
                  <a:txBody>
                    <a:bodyPr/>
                    <a:lstStyle/>
                    <a:p>
                      <a:pPr algn="ctr" fontAlgn="b"/>
                      <a:r>
                        <a:rPr lang="en-US" sz="1800" u="none" strike="noStrike" dirty="0">
                          <a:effectLst/>
                        </a:rPr>
                        <a:t>23.4 </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23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r>
              <a:tr h="560545">
                <a:tc>
                  <a:txBody>
                    <a:bodyPr/>
                    <a:lstStyle/>
                    <a:p>
                      <a:pPr algn="ctr" fontAlgn="b"/>
                      <a:r>
                        <a:rPr lang="en-US" sz="1800" u="none" strike="noStrike" dirty="0">
                          <a:effectLst/>
                        </a:rPr>
                        <a:t>A/(B-C)</a:t>
                      </a:r>
                      <a:endParaRPr lang="en-US" sz="1800" b="0" i="0" u="none" strike="noStrike" dirty="0">
                        <a:solidFill>
                          <a:srgbClr val="DD0806"/>
                        </a:solidFill>
                        <a:effectLst/>
                        <a:latin typeface="CG Times"/>
                      </a:endParaRPr>
                    </a:p>
                  </a:txBody>
                  <a:tcPr marL="9525" marR="9525" marT="9525" marB="0" anchor="b"/>
                </a:tc>
                <a:tc gridSpan="3">
                  <a:txBody>
                    <a:bodyPr/>
                    <a:lstStyle/>
                    <a:p>
                      <a:pPr algn="l" fontAlgn="b"/>
                      <a:r>
                        <a:rPr lang="en-US" sz="1800" u="none" strike="noStrike">
                          <a:effectLst/>
                        </a:rPr>
                        <a:t>Bulk Sp.G (oven dry)</a:t>
                      </a:r>
                      <a:endParaRPr lang="en-US" sz="1800" b="0" i="0" u="none" strike="noStrike">
                        <a:solidFill>
                          <a:srgbClr val="DD0806"/>
                        </a:solidFill>
                        <a:effectLst/>
                        <a:latin typeface="CG Times"/>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ctr" fontAlgn="b"/>
                      <a:r>
                        <a:rPr lang="en-US" sz="1800" u="none" strike="noStrike" dirty="0">
                          <a:effectLst/>
                        </a:rPr>
                        <a:t>2.639</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2.636</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2.638</a:t>
                      </a:r>
                      <a:endParaRPr lang="en-US" sz="1800" b="0" i="0" u="none" strike="noStrike" dirty="0">
                        <a:solidFill>
                          <a:srgbClr val="DD0806"/>
                        </a:solidFill>
                        <a:effectLst/>
                        <a:latin typeface="CG Times"/>
                      </a:endParaRPr>
                    </a:p>
                  </a:txBody>
                  <a:tcPr marL="9525" marR="9525" marT="9525" marB="0" anchor="b"/>
                </a:tc>
              </a:tr>
              <a:tr h="560545">
                <a:tc>
                  <a:txBody>
                    <a:bodyPr/>
                    <a:lstStyle/>
                    <a:p>
                      <a:pPr algn="ctr" fontAlgn="b"/>
                      <a:r>
                        <a:rPr lang="en-US" sz="1800" u="none" strike="noStrike" dirty="0">
                          <a:effectLst/>
                        </a:rPr>
                        <a:t>B/(B-C)</a:t>
                      </a:r>
                      <a:endParaRPr lang="en-US" sz="1800" b="0" i="0" u="none" strike="noStrike" dirty="0">
                        <a:solidFill>
                          <a:srgbClr val="DD0806"/>
                        </a:solidFill>
                        <a:effectLst/>
                        <a:latin typeface="CG Times"/>
                      </a:endParaRPr>
                    </a:p>
                  </a:txBody>
                  <a:tcPr marL="9525" marR="9525" marT="9525" marB="0" anchor="b"/>
                </a:tc>
                <a:tc>
                  <a:txBody>
                    <a:bodyPr/>
                    <a:lstStyle/>
                    <a:p>
                      <a:pPr algn="l" fontAlgn="b"/>
                      <a:r>
                        <a:rPr lang="en-US" sz="1800" u="none" strike="noStrike">
                          <a:effectLst/>
                        </a:rPr>
                        <a:t>SSD Sp.G</a:t>
                      </a:r>
                      <a:endParaRPr lang="en-US" sz="1800" b="0" i="0" u="none" strike="noStrike">
                        <a:solidFill>
                          <a:srgbClr val="DD0806"/>
                        </a:solidFill>
                        <a:effectLst/>
                        <a:latin typeface="CG Times"/>
                      </a:endParaRPr>
                    </a:p>
                  </a:txBody>
                  <a:tcPr marL="9525" marR="9525" marT="9525" marB="0" anchor="b"/>
                </a:tc>
                <a:tc gridSpan="2">
                  <a:txBody>
                    <a:bodyPr/>
                    <a:lstStyle/>
                    <a:p>
                      <a:pPr algn="l" fontAlgn="b"/>
                      <a:r>
                        <a:rPr lang="en-US" sz="1800" u="none" strike="noStrike">
                          <a:effectLst/>
                        </a:rPr>
                        <a:t> </a:t>
                      </a:r>
                      <a:endParaRPr lang="en-US" sz="1800" b="0" i="0" u="none" strike="noStrike">
                        <a:solidFill>
                          <a:srgbClr val="DD0806"/>
                        </a:solidFill>
                        <a:effectLst/>
                        <a:latin typeface="CG Times"/>
                      </a:endParaRPr>
                    </a:p>
                  </a:txBody>
                  <a:tcPr marL="9525" marR="9525" marT="9525" marB="0" anchor="b"/>
                </a:tc>
                <a:tc hMerge="1">
                  <a:txBody>
                    <a:bodyPr/>
                    <a:lstStyle/>
                    <a:p>
                      <a:endParaRPr lang="en-US"/>
                    </a:p>
                  </a:txBody>
                  <a:tcPr/>
                </a:tc>
                <a:tc>
                  <a:txBody>
                    <a:bodyPr/>
                    <a:lstStyle/>
                    <a:p>
                      <a:pPr algn="ctr" fontAlgn="b"/>
                      <a:r>
                        <a:rPr lang="en-US" sz="1800" u="none" strike="noStrike">
                          <a:effectLst/>
                        </a:rPr>
                        <a:t>2.675</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dirty="0">
                          <a:effectLst/>
                        </a:rPr>
                        <a:t>2.673</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2.674</a:t>
                      </a:r>
                      <a:endParaRPr lang="en-US" sz="1800" b="0" i="0" u="none" strike="noStrike" dirty="0">
                        <a:solidFill>
                          <a:srgbClr val="DD0806"/>
                        </a:solidFill>
                        <a:effectLst/>
                        <a:latin typeface="CG Times"/>
                      </a:endParaRPr>
                    </a:p>
                  </a:txBody>
                  <a:tcPr marL="9525" marR="9525" marT="9525" marB="0" anchor="b"/>
                </a:tc>
              </a:tr>
              <a:tr h="560545">
                <a:tc>
                  <a:txBody>
                    <a:bodyPr/>
                    <a:lstStyle/>
                    <a:p>
                      <a:pPr algn="ctr" fontAlgn="b"/>
                      <a:r>
                        <a:rPr lang="en-US" sz="1800" u="none" strike="noStrike" dirty="0">
                          <a:effectLst/>
                        </a:rPr>
                        <a:t>A/(A-C)</a:t>
                      </a:r>
                      <a:endParaRPr lang="en-US" sz="1800" b="0" i="0" u="none" strike="noStrike" dirty="0">
                        <a:solidFill>
                          <a:srgbClr val="DD0806"/>
                        </a:solidFill>
                        <a:effectLst/>
                        <a:latin typeface="CG Times"/>
                      </a:endParaRPr>
                    </a:p>
                  </a:txBody>
                  <a:tcPr marL="9525" marR="9525" marT="9525" marB="0" anchor="b"/>
                </a:tc>
                <a:tc>
                  <a:txBody>
                    <a:bodyPr/>
                    <a:lstStyle/>
                    <a:p>
                      <a:pPr algn="l" fontAlgn="b"/>
                      <a:r>
                        <a:rPr lang="en-US" sz="1800" u="none" strike="noStrike">
                          <a:effectLst/>
                        </a:rPr>
                        <a:t>Apparent Sp.G</a:t>
                      </a:r>
                      <a:endParaRPr lang="en-US" sz="1800" b="0" i="0" u="none" strike="noStrike">
                        <a:solidFill>
                          <a:srgbClr val="DD0806"/>
                        </a:solidFill>
                        <a:effectLst/>
                        <a:latin typeface="CG Times"/>
                      </a:endParaRPr>
                    </a:p>
                  </a:txBody>
                  <a:tcPr marL="9525" marR="9525" marT="9525" marB="0" anchor="b"/>
                </a:tc>
                <a:tc gridSpan="2">
                  <a:txBody>
                    <a:bodyPr/>
                    <a:lstStyle/>
                    <a:p>
                      <a:pPr algn="l" fontAlgn="b"/>
                      <a:r>
                        <a:rPr lang="en-US" sz="1800" u="none" strike="noStrike">
                          <a:effectLst/>
                        </a:rPr>
                        <a:t> </a:t>
                      </a:r>
                      <a:endParaRPr lang="en-US" sz="1800" b="0" i="0" u="none" strike="noStrike">
                        <a:solidFill>
                          <a:srgbClr val="DD0806"/>
                        </a:solidFill>
                        <a:effectLst/>
                        <a:latin typeface="CG Times"/>
                      </a:endParaRPr>
                    </a:p>
                  </a:txBody>
                  <a:tcPr marL="9525" marR="9525" marT="9525" marB="0" anchor="b"/>
                </a:tc>
                <a:tc hMerge="1">
                  <a:txBody>
                    <a:bodyPr/>
                    <a:lstStyle/>
                    <a:p>
                      <a:endParaRPr lang="en-US"/>
                    </a:p>
                  </a:txBody>
                  <a:tcPr/>
                </a:tc>
                <a:tc>
                  <a:txBody>
                    <a:bodyPr/>
                    <a:lstStyle/>
                    <a:p>
                      <a:pPr algn="ctr" fontAlgn="b"/>
                      <a:r>
                        <a:rPr lang="en-US" sz="1800" u="none" strike="noStrike">
                          <a:effectLst/>
                        </a:rPr>
                        <a:t>2.737</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2.738</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dirty="0">
                          <a:effectLst/>
                        </a:rPr>
                        <a:t>2.738</a:t>
                      </a:r>
                      <a:endParaRPr lang="en-US" sz="1800" b="0" i="0" u="none" strike="noStrike" dirty="0">
                        <a:solidFill>
                          <a:srgbClr val="DD0806"/>
                        </a:solidFill>
                        <a:effectLst/>
                        <a:latin typeface="CG Times"/>
                      </a:endParaRPr>
                    </a:p>
                  </a:txBody>
                  <a:tcPr marL="9525" marR="9525" marT="9525" marB="0" anchor="b"/>
                </a:tc>
              </a:tr>
              <a:tr h="593519">
                <a:tc>
                  <a:txBody>
                    <a:bodyPr/>
                    <a:lstStyle/>
                    <a:p>
                      <a:pPr algn="ctr" fontAlgn="b"/>
                      <a:r>
                        <a:rPr lang="en-US" sz="1800" u="none" strike="noStrike" dirty="0">
                          <a:effectLst/>
                        </a:rPr>
                        <a:t>100[(B-A)/A]</a:t>
                      </a:r>
                      <a:endParaRPr lang="en-US" sz="1800" b="0" i="0" u="none" strike="noStrike" dirty="0">
                        <a:solidFill>
                          <a:srgbClr val="DD0806"/>
                        </a:solidFill>
                        <a:effectLst/>
                        <a:latin typeface="CG Times"/>
                      </a:endParaRPr>
                    </a:p>
                  </a:txBody>
                  <a:tcPr marL="9525" marR="9525" marT="9525" marB="0" anchor="b"/>
                </a:tc>
                <a:tc>
                  <a:txBody>
                    <a:bodyPr/>
                    <a:lstStyle/>
                    <a:p>
                      <a:pPr algn="l" fontAlgn="b"/>
                      <a:r>
                        <a:rPr lang="en-US" sz="1800" u="none" strike="noStrike">
                          <a:effectLst/>
                        </a:rPr>
                        <a:t>% Absorption</a:t>
                      </a:r>
                      <a:endParaRPr lang="en-US" sz="1800" b="0" i="0" u="none" strike="noStrike">
                        <a:solidFill>
                          <a:srgbClr val="DD0806"/>
                        </a:solidFill>
                        <a:effectLst/>
                        <a:latin typeface="CG Times"/>
                      </a:endParaRPr>
                    </a:p>
                  </a:txBody>
                  <a:tcPr marL="9525" marR="9525" marT="9525" marB="0" anchor="b"/>
                </a:tc>
                <a:tc gridSpan="2">
                  <a:txBody>
                    <a:bodyPr/>
                    <a:lstStyle/>
                    <a:p>
                      <a:pPr algn="l" fontAlgn="b"/>
                      <a:r>
                        <a:rPr lang="en-US" sz="1800" u="none" strike="noStrike">
                          <a:effectLst/>
                        </a:rPr>
                        <a:t> </a:t>
                      </a:r>
                      <a:endParaRPr lang="en-US" sz="1800" b="0" i="0" u="none" strike="noStrike">
                        <a:solidFill>
                          <a:srgbClr val="DD0806"/>
                        </a:solidFill>
                        <a:effectLst/>
                        <a:latin typeface="CG Times"/>
                      </a:endParaRPr>
                    </a:p>
                  </a:txBody>
                  <a:tcPr marL="9525" marR="9525" marT="9525" marB="0" anchor="b"/>
                </a:tc>
                <a:tc hMerge="1">
                  <a:txBody>
                    <a:bodyPr/>
                    <a:lstStyle/>
                    <a:p>
                      <a:endParaRPr lang="en-US"/>
                    </a:p>
                  </a:txBody>
                  <a:tcPr/>
                </a:tc>
                <a:tc>
                  <a:txBody>
                    <a:bodyPr/>
                    <a:lstStyle/>
                    <a:p>
                      <a:pPr algn="ctr" fontAlgn="b"/>
                      <a:r>
                        <a:rPr lang="en-US" sz="1800" u="none" strike="noStrike">
                          <a:effectLst/>
                        </a:rPr>
                        <a:t>1.35%</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1.41%</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dirty="0">
                          <a:effectLst/>
                        </a:rPr>
                        <a:t>1.38%</a:t>
                      </a:r>
                      <a:endParaRPr lang="en-US" sz="1800" b="0" i="0" u="none" strike="noStrike" dirty="0">
                        <a:solidFill>
                          <a:srgbClr val="DD0806"/>
                        </a:solidFill>
                        <a:effectLst/>
                        <a:latin typeface="CG Times"/>
                      </a:endParaRPr>
                    </a:p>
                  </a:txBody>
                  <a:tcPr marL="9525" marR="9525" marT="9525" marB="0" anchor="b"/>
                </a:tc>
              </a:tr>
            </a:tbl>
          </a:graphicData>
        </a:graphic>
      </p:graphicFrame>
    </p:spTree>
    <p:extLst>
      <p:ext uri="{BB962C8B-B14F-4D97-AF65-F5344CB8AC3E}">
        <p14:creationId xmlns:p14="http://schemas.microsoft.com/office/powerpoint/2010/main" val="792045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Duplicate Fine Aggregate </a:t>
            </a:r>
            <a:r>
              <a:rPr lang="en-US" dirty="0" err="1" smtClean="0"/>
              <a:t>SpG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0557958"/>
              </p:ext>
            </p:extLst>
          </p:nvPr>
        </p:nvGraphicFramePr>
        <p:xfrm>
          <a:off x="304800" y="1143000"/>
          <a:ext cx="8534400" cy="5486400"/>
        </p:xfrm>
        <a:graphic>
          <a:graphicData uri="http://schemas.openxmlformats.org/drawingml/2006/table">
            <a:tbl>
              <a:tblPr>
                <a:tableStyleId>{5C22544A-7EE6-4342-B048-85BDC9FD1C3A}</a:tableStyleId>
              </a:tblPr>
              <a:tblGrid>
                <a:gridCol w="1422400"/>
                <a:gridCol w="2616200"/>
                <a:gridCol w="228600"/>
                <a:gridCol w="1422400"/>
                <a:gridCol w="1422400"/>
                <a:gridCol w="1422400"/>
              </a:tblGrid>
              <a:tr h="567109">
                <a:tc>
                  <a:txBody>
                    <a:bodyPr/>
                    <a:lstStyle/>
                    <a:p>
                      <a:pPr algn="ctr" fontAlgn="b"/>
                      <a:r>
                        <a:rPr lang="en-US" sz="1800" u="none" strike="noStrike" dirty="0">
                          <a:effectLst/>
                        </a:rPr>
                        <a:t>Formulas:</a:t>
                      </a:r>
                      <a:endParaRPr lang="en-US" sz="1800" b="1" i="0" u="none" strike="noStrike" dirty="0">
                        <a:effectLst/>
                        <a:latin typeface="CG Times"/>
                      </a:endParaRPr>
                    </a:p>
                  </a:txBody>
                  <a:tcPr marL="9525" marR="9525" marT="9525" marB="0" anchor="b"/>
                </a:tc>
                <a:tc gridSpan="2">
                  <a:txBody>
                    <a:bodyPr/>
                    <a:lstStyle/>
                    <a:p>
                      <a:pPr algn="l" fontAlgn="b"/>
                      <a:r>
                        <a:rPr lang="en-US" sz="1800" u="none" strike="noStrike">
                          <a:effectLst/>
                        </a:rPr>
                        <a:t>Description of data or calculation:</a:t>
                      </a:r>
                      <a:endParaRPr lang="en-US" sz="1800" b="1" i="0" u="none" strike="noStrike">
                        <a:effectLst/>
                        <a:latin typeface="CG Times"/>
                      </a:endParaRPr>
                    </a:p>
                  </a:txBody>
                  <a:tcPr marL="9525" marR="9525" marT="9525" marB="0" anchor="b"/>
                </a:tc>
                <a:tc hMerge="1">
                  <a:txBody>
                    <a:bodyPr/>
                    <a:lstStyle/>
                    <a:p>
                      <a:endParaRPr lang="en-US"/>
                    </a:p>
                  </a:txBody>
                  <a:tcPr/>
                </a:tc>
                <a:tc>
                  <a:txBody>
                    <a:bodyPr/>
                    <a:lstStyle/>
                    <a:p>
                      <a:pPr algn="ctr" fontAlgn="b"/>
                      <a:r>
                        <a:rPr lang="en-US" sz="1800" u="none" strike="noStrike">
                          <a:effectLst/>
                        </a:rPr>
                        <a:t>Trial 1</a:t>
                      </a:r>
                      <a:endParaRPr lang="en-US" sz="1800" b="0" i="0" u="none" strike="noStrike">
                        <a:effectLst/>
                        <a:latin typeface="CG Times"/>
                      </a:endParaRPr>
                    </a:p>
                  </a:txBody>
                  <a:tcPr marL="9525" marR="9525" marT="9525" marB="0" anchor="b"/>
                </a:tc>
                <a:tc>
                  <a:txBody>
                    <a:bodyPr/>
                    <a:lstStyle/>
                    <a:p>
                      <a:pPr algn="ctr" fontAlgn="b"/>
                      <a:r>
                        <a:rPr lang="en-US" sz="1800" u="none" strike="noStrike">
                          <a:effectLst/>
                        </a:rPr>
                        <a:t>Trial 2</a:t>
                      </a:r>
                      <a:endParaRPr lang="en-US" sz="1800" b="0" i="0" u="none" strike="noStrike">
                        <a:effectLst/>
                        <a:latin typeface="CG Times"/>
                      </a:endParaRPr>
                    </a:p>
                  </a:txBody>
                  <a:tcPr marL="9525" marR="9525" marT="9525" marB="0" anchor="b"/>
                </a:tc>
                <a:tc>
                  <a:txBody>
                    <a:bodyPr/>
                    <a:lstStyle/>
                    <a:p>
                      <a:pPr algn="ctr" fontAlgn="b"/>
                      <a:r>
                        <a:rPr lang="en-US" sz="1800" u="none" strike="noStrike">
                          <a:effectLst/>
                        </a:rPr>
                        <a:t>Average</a:t>
                      </a:r>
                      <a:endParaRPr lang="en-US" sz="1800" b="1" i="0" u="none" strike="noStrike">
                        <a:effectLst/>
                        <a:latin typeface="CG Times"/>
                      </a:endParaRPr>
                    </a:p>
                  </a:txBody>
                  <a:tcPr marL="9525" marR="9525" marT="9525" marB="0" anchor="b"/>
                </a:tc>
              </a:tr>
              <a:tr h="632065">
                <a:tc>
                  <a:txBody>
                    <a:bodyPr/>
                    <a:lstStyle/>
                    <a:p>
                      <a:pPr algn="ctr" fontAlgn="b"/>
                      <a:r>
                        <a:rPr lang="en-US" sz="1800" u="none" strike="noStrike" dirty="0">
                          <a:effectLst/>
                        </a:rPr>
                        <a:t>B</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a:effectLst/>
                        </a:rPr>
                        <a:t>Pyc+ Distilled Water</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660.7</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660.7</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288393">
                <a:tc>
                  <a:txBody>
                    <a:bodyPr/>
                    <a:lstStyle/>
                    <a:p>
                      <a:pPr algn="ctr" fontAlgn="b"/>
                      <a:r>
                        <a:rPr lang="en-US" sz="1800" u="none" strike="noStrike" dirty="0">
                          <a:effectLst/>
                        </a:rPr>
                        <a:t> </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a:effectLst/>
                        </a:rPr>
                        <a:t>(from calib) Ave M pw, c (g)</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602800">
                <a:tc>
                  <a:txBody>
                    <a:bodyPr/>
                    <a:lstStyle/>
                    <a:p>
                      <a:pPr algn="ctr" fontAlgn="b"/>
                      <a:r>
                        <a:rPr lang="en-US" sz="1800" u="none" strike="noStrike" dirty="0">
                          <a:effectLst/>
                        </a:rPr>
                        <a:t>S</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SSD Soil Mass</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500.1</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500.8</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632065">
                <a:tc>
                  <a:txBody>
                    <a:bodyPr/>
                    <a:lstStyle/>
                    <a:p>
                      <a:pPr algn="ctr" fontAlgn="b"/>
                      <a:r>
                        <a:rPr lang="en-US" sz="1800" u="none" strike="noStrike" dirty="0">
                          <a:effectLst/>
                        </a:rPr>
                        <a:t>C</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err="1">
                          <a:effectLst/>
                        </a:rPr>
                        <a:t>Pyc</a:t>
                      </a:r>
                      <a:r>
                        <a:rPr lang="en-US" sz="1800" u="none" strike="noStrike" dirty="0">
                          <a:effectLst/>
                        </a:rPr>
                        <a:t> + Distilled Water + </a:t>
                      </a:r>
                      <a:r>
                        <a:rPr lang="en-US" sz="1800" u="none" strike="noStrike" dirty="0" err="1">
                          <a:effectLst/>
                        </a:rPr>
                        <a:t>Agg</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973.7</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974.5</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632065">
                <a:tc>
                  <a:txBody>
                    <a:bodyPr/>
                    <a:lstStyle/>
                    <a:p>
                      <a:pPr algn="ctr" fontAlgn="b"/>
                      <a:r>
                        <a:rPr lang="en-US" sz="1800" u="none" strike="noStrike" dirty="0">
                          <a:effectLst/>
                        </a:rPr>
                        <a:t>T</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Temperature (23.0 ± 2.0°C)</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dirty="0">
                          <a:effectLst/>
                        </a:rPr>
                        <a:t>23.0</a:t>
                      </a:r>
                      <a:endParaRPr lang="en-US" sz="1800" b="0" i="0" u="none" strike="noStrike" dirty="0">
                        <a:solidFill>
                          <a:srgbClr val="0000FF"/>
                        </a:solidFill>
                        <a:effectLst/>
                        <a:latin typeface="CG Times"/>
                      </a:endParaRPr>
                    </a:p>
                  </a:txBody>
                  <a:tcPr marL="9525" marR="9525" marT="9525" marB="0" anchor="b"/>
                </a:tc>
                <a:tc>
                  <a:txBody>
                    <a:bodyPr/>
                    <a:lstStyle/>
                    <a:p>
                      <a:pPr algn="ctr" fontAlgn="b"/>
                      <a:r>
                        <a:rPr lang="en-US" sz="1800" u="none" strike="noStrike">
                          <a:effectLst/>
                        </a:rPr>
                        <a:t>22.7</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516552">
                <a:tc>
                  <a:txBody>
                    <a:bodyPr/>
                    <a:lstStyle/>
                    <a:p>
                      <a:pPr algn="ctr" fontAlgn="b"/>
                      <a:r>
                        <a:rPr lang="en-US" sz="1800" u="none" strike="noStrike" dirty="0">
                          <a:effectLst/>
                        </a:rPr>
                        <a:t>A</a:t>
                      </a:r>
                      <a:endParaRPr lang="en-US" sz="1800" b="0" i="0" u="none" strike="noStrike" dirty="0">
                        <a:solidFill>
                          <a:srgbClr val="0000D4"/>
                        </a:solidFill>
                        <a:effectLst/>
                        <a:latin typeface="CG Times"/>
                      </a:endParaRPr>
                    </a:p>
                  </a:txBody>
                  <a:tcPr marL="9525" marR="9525" marT="9525" marB="0" anchor="b"/>
                </a:tc>
                <a:tc>
                  <a:txBody>
                    <a:bodyPr/>
                    <a:lstStyle/>
                    <a:p>
                      <a:pPr algn="l" fontAlgn="b"/>
                      <a:r>
                        <a:rPr lang="en-US" sz="1800" u="none" strike="noStrike" dirty="0">
                          <a:effectLst/>
                        </a:rPr>
                        <a:t>Oven Dry Mass</a:t>
                      </a:r>
                      <a:endParaRPr lang="en-US" sz="1800" b="0" i="0" u="none" strike="noStrike" dirty="0">
                        <a:solidFill>
                          <a:srgbClr val="0000D4"/>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493.4</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495.3</a:t>
                      </a:r>
                      <a:endParaRPr lang="en-US" sz="1800" b="0" i="0" u="none" strike="noStrike">
                        <a:solidFill>
                          <a:srgbClr val="0000FF"/>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FF"/>
                        </a:solidFill>
                        <a:effectLst/>
                        <a:latin typeface="CG Times"/>
                      </a:endParaRPr>
                    </a:p>
                  </a:txBody>
                  <a:tcPr marL="9525" marR="9525" marT="9525" marB="0" anchor="b"/>
                </a:tc>
              </a:tr>
              <a:tr h="619368">
                <a:tc>
                  <a:txBody>
                    <a:bodyPr/>
                    <a:lstStyle/>
                    <a:p>
                      <a:pPr algn="ctr" fontAlgn="b"/>
                      <a:r>
                        <a:rPr lang="en-US" sz="1800" u="none" strike="noStrike" dirty="0">
                          <a:effectLst/>
                        </a:rPr>
                        <a:t>A/(B+S-C)</a:t>
                      </a:r>
                      <a:endParaRPr lang="en-US" sz="1800" b="0" i="0" u="none" strike="noStrike" dirty="0">
                        <a:solidFill>
                          <a:srgbClr val="FF0000"/>
                        </a:solidFill>
                        <a:effectLst/>
                        <a:latin typeface="CG Times"/>
                      </a:endParaRPr>
                    </a:p>
                  </a:txBody>
                  <a:tcPr marL="9525" marR="9525" marT="9525" marB="0" anchor="b"/>
                </a:tc>
                <a:tc>
                  <a:txBody>
                    <a:bodyPr/>
                    <a:lstStyle/>
                    <a:p>
                      <a:pPr algn="l" fontAlgn="b"/>
                      <a:r>
                        <a:rPr lang="en-US" sz="1800" u="none" strike="noStrike" dirty="0">
                          <a:effectLst/>
                        </a:rPr>
                        <a:t>Bulk </a:t>
                      </a:r>
                      <a:r>
                        <a:rPr lang="en-US" sz="1800" u="none" strike="noStrike" dirty="0" err="1">
                          <a:effectLst/>
                        </a:rPr>
                        <a:t>Sp.G</a:t>
                      </a:r>
                      <a:r>
                        <a:rPr lang="en-US" sz="1800" u="none" strike="noStrike" dirty="0">
                          <a:effectLst/>
                        </a:rPr>
                        <a:t>. (Oven Dry)</a:t>
                      </a:r>
                      <a:endParaRPr lang="en-US" sz="1800" b="0" i="0" u="none" strike="noStrike" dirty="0">
                        <a:solidFill>
                          <a:srgbClr val="FF0000"/>
                        </a:solidFill>
                        <a:effectLst/>
                        <a:latin typeface="CG Times"/>
                      </a:endParaRPr>
                    </a:p>
                  </a:txBody>
                  <a:tcPr marL="9525" marR="9525" marT="9525" marB="0" anchor="b"/>
                </a:tc>
                <a:tc>
                  <a:txBody>
                    <a:bodyPr/>
                    <a:lstStyle/>
                    <a:p>
                      <a:pPr algn="ctr" fontAlgn="b"/>
                      <a:r>
                        <a:rPr lang="en-US" sz="1800" u="none" strike="noStrike" dirty="0">
                          <a:effectLst/>
                        </a:rPr>
                        <a:t> </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a:effectLst/>
                        </a:rPr>
                        <a:t>2.637</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2.649</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2.643</a:t>
                      </a:r>
                      <a:endParaRPr lang="en-US" sz="1800" b="0" i="0" u="none" strike="noStrike">
                        <a:solidFill>
                          <a:srgbClr val="DD0806"/>
                        </a:solidFill>
                        <a:effectLst/>
                        <a:latin typeface="CG Times"/>
                      </a:endParaRPr>
                    </a:p>
                  </a:txBody>
                  <a:tcPr marL="9525" marR="9525" marT="9525" marB="0" anchor="b"/>
                </a:tc>
              </a:tr>
              <a:tr h="325610">
                <a:tc>
                  <a:txBody>
                    <a:bodyPr/>
                    <a:lstStyle/>
                    <a:p>
                      <a:pPr algn="ctr" fontAlgn="b"/>
                      <a:r>
                        <a:rPr lang="en-US" sz="1800" u="none" strike="noStrike" dirty="0">
                          <a:effectLst/>
                        </a:rPr>
                        <a:t>S/(B+S-C)</a:t>
                      </a:r>
                      <a:endParaRPr lang="en-US" sz="1800" b="0" i="0" u="none" strike="noStrike" dirty="0">
                        <a:solidFill>
                          <a:srgbClr val="FF0000"/>
                        </a:solidFill>
                        <a:effectLst/>
                        <a:latin typeface="CG Times"/>
                      </a:endParaRPr>
                    </a:p>
                  </a:txBody>
                  <a:tcPr marL="9525" marR="9525" marT="9525" marB="0" anchor="b"/>
                </a:tc>
                <a:tc>
                  <a:txBody>
                    <a:bodyPr/>
                    <a:lstStyle/>
                    <a:p>
                      <a:pPr algn="l" fontAlgn="b"/>
                      <a:r>
                        <a:rPr lang="en-US" sz="1800" u="none" strike="noStrike">
                          <a:effectLst/>
                        </a:rPr>
                        <a:t>SSD Sp.G.</a:t>
                      </a:r>
                      <a:endParaRPr lang="en-US" sz="1800" b="0" i="0" u="none" strike="noStrike">
                        <a:solidFill>
                          <a:srgbClr val="FF0000"/>
                        </a:solidFill>
                        <a:effectLst/>
                        <a:latin typeface="CG Times"/>
                      </a:endParaRPr>
                    </a:p>
                  </a:txBody>
                  <a:tcPr marL="9525" marR="9525" marT="9525" marB="0" anchor="b"/>
                </a:tc>
                <a:tc>
                  <a:txBody>
                    <a:bodyPr/>
                    <a:lstStyle/>
                    <a:p>
                      <a:pPr algn="ctr" fontAlgn="b"/>
                      <a:r>
                        <a:rPr lang="en-US" sz="1800" u="none" strike="noStrike" dirty="0">
                          <a:effectLst/>
                        </a:rPr>
                        <a:t> </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2.673</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2.678</a:t>
                      </a:r>
                      <a:endParaRPr lang="en-US" sz="1800" b="0" i="0" u="none" strike="noStrike" dirty="0">
                        <a:solidFill>
                          <a:srgbClr val="DD0806"/>
                        </a:solidFill>
                        <a:effectLst/>
                        <a:latin typeface="CG Times"/>
                      </a:endParaRPr>
                    </a:p>
                  </a:txBody>
                  <a:tcPr marL="9525" marR="9525" marT="9525" marB="0" anchor="b"/>
                </a:tc>
                <a:tc>
                  <a:txBody>
                    <a:bodyPr/>
                    <a:lstStyle/>
                    <a:p>
                      <a:pPr algn="ctr" fontAlgn="b"/>
                      <a:r>
                        <a:rPr lang="en-US" sz="1800" u="none" strike="noStrike" dirty="0">
                          <a:effectLst/>
                        </a:rPr>
                        <a:t>2.675</a:t>
                      </a:r>
                      <a:endParaRPr lang="en-US" sz="1800" b="0" i="0" u="none" strike="noStrike" dirty="0">
                        <a:solidFill>
                          <a:srgbClr val="DD0806"/>
                        </a:solidFill>
                        <a:effectLst/>
                        <a:latin typeface="CG Times"/>
                      </a:endParaRPr>
                    </a:p>
                  </a:txBody>
                  <a:tcPr marL="9525" marR="9525" marT="9525" marB="0" anchor="b"/>
                </a:tc>
              </a:tr>
              <a:tr h="325610">
                <a:tc>
                  <a:txBody>
                    <a:bodyPr/>
                    <a:lstStyle/>
                    <a:p>
                      <a:pPr algn="ctr" fontAlgn="b"/>
                      <a:r>
                        <a:rPr lang="en-US" sz="1800" u="none" strike="noStrike" dirty="0">
                          <a:effectLst/>
                        </a:rPr>
                        <a:t>A/(B+A-C)</a:t>
                      </a:r>
                      <a:endParaRPr lang="en-US" sz="1800" b="0" i="0" u="none" strike="noStrike" dirty="0">
                        <a:solidFill>
                          <a:srgbClr val="FF0000"/>
                        </a:solidFill>
                        <a:effectLst/>
                        <a:latin typeface="CG Times"/>
                      </a:endParaRPr>
                    </a:p>
                  </a:txBody>
                  <a:tcPr marL="9525" marR="9525" marT="9525" marB="0" anchor="b"/>
                </a:tc>
                <a:tc>
                  <a:txBody>
                    <a:bodyPr/>
                    <a:lstStyle/>
                    <a:p>
                      <a:pPr algn="l" fontAlgn="b"/>
                      <a:r>
                        <a:rPr lang="en-US" sz="1800" u="none" strike="noStrike">
                          <a:effectLst/>
                        </a:rPr>
                        <a:t>Apparent Sp.G.</a:t>
                      </a:r>
                      <a:endParaRPr lang="en-US" sz="1800" b="0" i="0" u="none" strike="noStrike">
                        <a:solidFill>
                          <a:srgbClr val="FF0000"/>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D4"/>
                        </a:solidFill>
                        <a:effectLst/>
                        <a:latin typeface="CG Times"/>
                      </a:endParaRPr>
                    </a:p>
                  </a:txBody>
                  <a:tcPr marL="9525" marR="9525" marT="9525" marB="0" anchor="b"/>
                </a:tc>
                <a:tc>
                  <a:txBody>
                    <a:bodyPr/>
                    <a:lstStyle/>
                    <a:p>
                      <a:pPr algn="ctr" fontAlgn="b"/>
                      <a:r>
                        <a:rPr lang="en-US" sz="1800" u="none" strike="noStrike">
                          <a:effectLst/>
                        </a:rPr>
                        <a:t>2.735</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2.729</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dirty="0">
                          <a:effectLst/>
                        </a:rPr>
                        <a:t>2.732</a:t>
                      </a:r>
                      <a:endParaRPr lang="en-US" sz="1800" b="0" i="0" u="none" strike="noStrike" dirty="0">
                        <a:solidFill>
                          <a:srgbClr val="DD0806"/>
                        </a:solidFill>
                        <a:effectLst/>
                        <a:latin typeface="CG Times"/>
                      </a:endParaRPr>
                    </a:p>
                  </a:txBody>
                  <a:tcPr marL="9525" marR="9525" marT="9525" marB="0" anchor="b"/>
                </a:tc>
              </a:tr>
              <a:tr h="344763">
                <a:tc>
                  <a:txBody>
                    <a:bodyPr/>
                    <a:lstStyle/>
                    <a:p>
                      <a:pPr algn="ctr" fontAlgn="b"/>
                      <a:r>
                        <a:rPr lang="en-US" sz="1800" u="none" strike="noStrike" dirty="0">
                          <a:effectLst/>
                        </a:rPr>
                        <a:t>100(S-A)/A</a:t>
                      </a:r>
                      <a:endParaRPr lang="en-US" sz="1800" b="0" i="0" u="none" strike="noStrike" dirty="0">
                        <a:solidFill>
                          <a:srgbClr val="FF0000"/>
                        </a:solidFill>
                        <a:effectLst/>
                        <a:latin typeface="CG Times"/>
                      </a:endParaRPr>
                    </a:p>
                  </a:txBody>
                  <a:tcPr marL="9525" marR="9525" marT="9525" marB="0" anchor="b"/>
                </a:tc>
                <a:tc>
                  <a:txBody>
                    <a:bodyPr/>
                    <a:lstStyle/>
                    <a:p>
                      <a:pPr algn="l" fontAlgn="b"/>
                      <a:r>
                        <a:rPr lang="en-US" sz="1800" u="none" strike="noStrike">
                          <a:effectLst/>
                        </a:rPr>
                        <a:t>Absorption</a:t>
                      </a:r>
                      <a:endParaRPr lang="en-US" sz="1800" b="0" i="0" u="none" strike="noStrike">
                        <a:solidFill>
                          <a:srgbClr val="FF0000"/>
                        </a:solidFill>
                        <a:effectLst/>
                        <a:latin typeface="CG Times"/>
                      </a:endParaRPr>
                    </a:p>
                  </a:txBody>
                  <a:tcPr marL="9525" marR="9525" marT="9525" marB="0" anchor="b"/>
                </a:tc>
                <a:tc>
                  <a:txBody>
                    <a:bodyPr/>
                    <a:lstStyle/>
                    <a:p>
                      <a:pPr algn="ctr" fontAlgn="b"/>
                      <a:r>
                        <a:rPr lang="en-US" sz="1800" u="none" strike="noStrike">
                          <a:effectLst/>
                        </a:rPr>
                        <a:t> </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1.36%</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a:effectLst/>
                        </a:rPr>
                        <a:t>1.11%</a:t>
                      </a:r>
                      <a:endParaRPr lang="en-US" sz="1800" b="0" i="0" u="none" strike="noStrike">
                        <a:solidFill>
                          <a:srgbClr val="DD0806"/>
                        </a:solidFill>
                        <a:effectLst/>
                        <a:latin typeface="CG Times"/>
                      </a:endParaRPr>
                    </a:p>
                  </a:txBody>
                  <a:tcPr marL="9525" marR="9525" marT="9525" marB="0" anchor="b"/>
                </a:tc>
                <a:tc>
                  <a:txBody>
                    <a:bodyPr/>
                    <a:lstStyle/>
                    <a:p>
                      <a:pPr algn="ctr" fontAlgn="b"/>
                      <a:r>
                        <a:rPr lang="en-US" sz="1800" u="none" strike="noStrike" dirty="0">
                          <a:effectLst/>
                        </a:rPr>
                        <a:t>1.23%</a:t>
                      </a:r>
                      <a:endParaRPr lang="en-US" sz="1800" b="0" i="0" u="none" strike="noStrike" dirty="0">
                        <a:solidFill>
                          <a:srgbClr val="DD0806"/>
                        </a:solidFill>
                        <a:effectLst/>
                        <a:latin typeface="CG Times"/>
                      </a:endParaRPr>
                    </a:p>
                  </a:txBody>
                  <a:tcPr marL="9525" marR="9525" marT="9525" marB="0" anchor="b"/>
                </a:tc>
              </a:tr>
            </a:tbl>
          </a:graphicData>
        </a:graphic>
      </p:graphicFrame>
    </p:spTree>
    <p:extLst>
      <p:ext uri="{BB962C8B-B14F-4D97-AF65-F5344CB8AC3E}">
        <p14:creationId xmlns:p14="http://schemas.microsoft.com/office/powerpoint/2010/main" val="205966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dirty="0" smtClean="0"/>
              <a:t>Combined Concrete Aggregate Grading</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9141631"/>
              </p:ext>
            </p:extLst>
          </p:nvPr>
        </p:nvGraphicFramePr>
        <p:xfrm>
          <a:off x="152400" y="1142999"/>
          <a:ext cx="8839200" cy="5713095"/>
        </p:xfrm>
        <a:graphic>
          <a:graphicData uri="http://schemas.openxmlformats.org/drawingml/2006/table">
            <a:tbl>
              <a:tblPr>
                <a:tableStyleId>{5C22544A-7EE6-4342-B048-85BDC9FD1C3A}</a:tableStyleId>
              </a:tblPr>
              <a:tblGrid>
                <a:gridCol w="883920"/>
                <a:gridCol w="883920"/>
                <a:gridCol w="883920"/>
                <a:gridCol w="883920"/>
                <a:gridCol w="883920"/>
                <a:gridCol w="883920"/>
                <a:gridCol w="883920"/>
                <a:gridCol w="883920"/>
                <a:gridCol w="883920"/>
                <a:gridCol w="883920"/>
              </a:tblGrid>
              <a:tr h="834390">
                <a:tc>
                  <a:txBody>
                    <a:bodyPr/>
                    <a:lstStyle/>
                    <a:p>
                      <a:pPr algn="ctr" fontAlgn="ctr"/>
                      <a:r>
                        <a:rPr lang="en-US" sz="1600" u="none" strike="noStrike" dirty="0">
                          <a:effectLst/>
                        </a:rPr>
                        <a:t>Nominal Maximum Aggregate Size</a:t>
                      </a:r>
                      <a:endParaRPr lang="en-US" sz="1600" b="1" i="0" u="none" strike="noStrike" dirty="0">
                        <a:solidFill>
                          <a:srgbClr val="000000"/>
                        </a:solidFill>
                        <a:effectLst/>
                        <a:latin typeface="Arial"/>
                      </a:endParaRPr>
                    </a:p>
                  </a:txBody>
                  <a:tcPr marL="9525" marR="9525" marT="9525" marB="0" anchor="ctr"/>
                </a:tc>
                <a:tc>
                  <a:txBody>
                    <a:bodyPr/>
                    <a:lstStyle/>
                    <a:p>
                      <a:pPr algn="ctr" fontAlgn="b"/>
                      <a:r>
                        <a:rPr lang="en-US" sz="1600" u="none" strike="noStrike" dirty="0">
                          <a:effectLst/>
                        </a:rPr>
                        <a:t>3</a:t>
                      </a:r>
                      <a:endParaRPr lang="en-US" sz="1600" b="1" i="0" u="none" strike="noStrike" dirty="0">
                        <a:solidFill>
                          <a:srgbClr val="000000"/>
                        </a:solidFill>
                        <a:effectLst/>
                        <a:latin typeface="Arial"/>
                      </a:endParaRPr>
                    </a:p>
                  </a:txBody>
                  <a:tcPr marL="9525" marR="9525" marT="9525" marB="0" anchor="b"/>
                </a:tc>
                <a:tc>
                  <a:txBody>
                    <a:bodyPr/>
                    <a:lstStyle/>
                    <a:p>
                      <a:pPr algn="ctr" fontAlgn="b"/>
                      <a:r>
                        <a:rPr lang="en-US" sz="1600" u="none" strike="noStrike">
                          <a:effectLst/>
                        </a:rPr>
                        <a:t>2-½</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2</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dirty="0">
                          <a:effectLst/>
                        </a:rPr>
                        <a:t>1-½</a:t>
                      </a:r>
                      <a:endParaRPr lang="en-US" sz="1600" b="1" i="0" u="none" strike="noStrike" dirty="0">
                        <a:solidFill>
                          <a:srgbClr val="000000"/>
                        </a:solidFill>
                        <a:effectLst/>
                        <a:latin typeface="Arial"/>
                      </a:endParaRPr>
                    </a:p>
                  </a:txBody>
                  <a:tcPr marL="9525" marR="9525" marT="9525" marB="0" anchor="b"/>
                </a:tc>
                <a:tc>
                  <a:txBody>
                    <a:bodyPr/>
                    <a:lstStyle/>
                    <a:p>
                      <a:pPr algn="ctr" fontAlgn="b"/>
                      <a:r>
                        <a:rPr lang="en-US" sz="1600" u="none" strike="noStrike" dirty="0">
                          <a:effectLst/>
                        </a:rPr>
                        <a:t>1</a:t>
                      </a:r>
                      <a:endParaRPr lang="en-US" sz="1600" b="1" i="0" u="none" strike="noStrike" dirty="0">
                        <a:solidFill>
                          <a:srgbClr val="000000"/>
                        </a:solidFill>
                        <a:effectLst/>
                        <a:latin typeface="Arial"/>
                      </a:endParaRPr>
                    </a:p>
                  </a:txBody>
                  <a:tcPr marL="9525" marR="9525" marT="9525" marB="0" anchor="b"/>
                </a:tc>
                <a:tc>
                  <a:txBody>
                    <a:bodyPr/>
                    <a:lstStyle/>
                    <a:p>
                      <a:pPr algn="ctr" fontAlgn="b"/>
                      <a:r>
                        <a:rPr lang="en-US" sz="1600" u="none" strike="noStrike">
                          <a:effectLst/>
                        </a:rPr>
                        <a:t>¾</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½</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⅜</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No. 4</a:t>
                      </a:r>
                      <a:endParaRPr lang="en-US" sz="1600" b="1" i="0" u="none" strike="noStrike">
                        <a:solidFill>
                          <a:srgbClr val="000000"/>
                        </a:solidFill>
                        <a:effectLst/>
                        <a:latin typeface="Arial"/>
                      </a:endParaRPr>
                    </a:p>
                  </a:txBody>
                  <a:tcPr marL="9525" marR="9525" marT="9525" marB="0" anchor="b"/>
                </a:tc>
              </a:tr>
              <a:tr h="278130">
                <a:tc>
                  <a:txBody>
                    <a:bodyPr/>
                    <a:lstStyle/>
                    <a:p>
                      <a:pPr algn="ctr" fontAlgn="ctr"/>
                      <a:r>
                        <a:rPr lang="en-US" sz="1600" u="none" strike="noStrike">
                          <a:effectLst/>
                        </a:rPr>
                        <a:t>Sieves</a:t>
                      </a:r>
                      <a:endParaRPr lang="en-US" sz="1600" b="1" i="0" u="none" strike="noStrike">
                        <a:solidFill>
                          <a:srgbClr val="000000"/>
                        </a:solidFill>
                        <a:effectLst/>
                        <a:latin typeface="Arial"/>
                      </a:endParaRPr>
                    </a:p>
                  </a:txBody>
                  <a:tcPr marL="9525" marR="9525" marT="9525" marB="0" anchor="ctr"/>
                </a:tc>
                <a:tc>
                  <a:txBody>
                    <a:bodyPr/>
                    <a:lstStyle/>
                    <a:p>
                      <a:pPr algn="ctr" fontAlgn="b"/>
                      <a:r>
                        <a:rPr lang="en-US" sz="1600" u="none" strike="noStrike" dirty="0">
                          <a:effectLst/>
                        </a:rPr>
                        <a:t> </a:t>
                      </a:r>
                      <a:endParaRPr lang="en-US" sz="1600" b="1" i="0" u="none" strike="noStrike" dirty="0">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c>
                  <a:txBody>
                    <a:bodyPr/>
                    <a:lstStyle/>
                    <a:p>
                      <a:pPr algn="ctr" fontAlgn="b"/>
                      <a:r>
                        <a:rPr lang="en-US" sz="1600" u="none" strike="noStrike">
                          <a:effectLst/>
                        </a:rPr>
                        <a:t> </a:t>
                      </a:r>
                      <a:endParaRPr lang="en-US" sz="1600" b="1" i="0" u="none" strike="noStrike">
                        <a:solidFill>
                          <a:srgbClr val="000000"/>
                        </a:solidFill>
                        <a:effectLst/>
                        <a:latin typeface="Arial"/>
                      </a:endParaRPr>
                    </a:p>
                  </a:txBody>
                  <a:tcPr marL="9525" marR="9525" marT="9525" marB="0" anchor="b"/>
                </a:tc>
              </a:tr>
              <a:tr h="278130">
                <a:tc>
                  <a:txBody>
                    <a:bodyPr/>
                    <a:lstStyle/>
                    <a:p>
                      <a:pPr algn="ctr" fontAlgn="ctr"/>
                      <a:r>
                        <a:rPr lang="en-US" sz="1600" u="none" strike="noStrike">
                          <a:effectLst/>
                        </a:rPr>
                        <a:t>3½″ </a:t>
                      </a:r>
                      <a:endParaRPr lang="en-US" sz="1600" b="0" i="0" u="none" strike="noStrike">
                        <a:solidFill>
                          <a:srgbClr val="000000"/>
                        </a:solidFill>
                        <a:effectLst/>
                        <a:latin typeface="Arial"/>
                      </a:endParaRPr>
                    </a:p>
                  </a:txBody>
                  <a:tcPr marL="9525" marR="9525" marT="9525" marB="0" anchor="ctr"/>
                </a:tc>
                <a:tc>
                  <a:txBody>
                    <a:bodyPr/>
                    <a:lstStyle/>
                    <a:p>
                      <a:pPr algn="ctr" fontAlgn="b"/>
                      <a:r>
                        <a:rPr lang="en-US" sz="1600" u="none" strike="noStrike" dirty="0">
                          <a:effectLst/>
                        </a:rPr>
                        <a:t>99-100</a:t>
                      </a:r>
                      <a:endParaRPr lang="en-US" sz="1600" b="0" i="0" u="none" strike="noStrike" dirty="0">
                        <a:solidFill>
                          <a:srgbClr val="000000"/>
                        </a:solidFill>
                        <a:effectLst/>
                        <a:latin typeface="Arial"/>
                      </a:endParaRPr>
                    </a:p>
                  </a:txBody>
                  <a:tcPr marL="9525" marR="9525" marT="9525" marB="0" anchor="b"/>
                </a:tc>
                <a:tc>
                  <a:txBody>
                    <a:bodyPr/>
                    <a:lstStyle/>
                    <a:p>
                      <a:pPr algn="l" fontAlgn="ctr"/>
                      <a:r>
                        <a:rPr lang="en-US" sz="1600" u="none" strike="noStrike" dirty="0">
                          <a:effectLst/>
                        </a:rPr>
                        <a:t> </a:t>
                      </a:r>
                      <a:endParaRPr lang="en-US" sz="1600" b="0" i="0" u="none" strike="noStrike" dirty="0">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3″ </a:t>
                      </a:r>
                      <a:endParaRPr lang="en-US" sz="1600" b="0" i="0" u="none" strike="noStrike">
                        <a:solidFill>
                          <a:srgbClr val="000000"/>
                        </a:solidFill>
                        <a:effectLst/>
                        <a:latin typeface="Arial"/>
                      </a:endParaRPr>
                    </a:p>
                  </a:txBody>
                  <a:tcPr marL="9525" marR="9525" marT="9525" marB="0" anchor="ctr"/>
                </a:tc>
                <a:tc>
                  <a:txBody>
                    <a:bodyPr/>
                    <a:lstStyle/>
                    <a:p>
                      <a:pPr algn="ctr" fontAlgn="b"/>
                      <a:r>
                        <a:rPr lang="en-US" sz="1600" u="none" strike="noStrike">
                          <a:effectLst/>
                        </a:rPr>
                        <a:t>93-100*</a:t>
                      </a:r>
                      <a:endParaRPr lang="en-US" sz="1600" b="0" i="0" u="none" strike="noStrike">
                        <a:solidFill>
                          <a:srgbClr val="000000"/>
                        </a:solidFill>
                        <a:effectLst/>
                        <a:latin typeface="Arial"/>
                      </a:endParaRPr>
                    </a:p>
                  </a:txBody>
                  <a:tcPr marL="9525" marR="9525" marT="9525" marB="0" anchor="b"/>
                </a:tc>
                <a:tc>
                  <a:txBody>
                    <a:bodyPr/>
                    <a:lstStyle/>
                    <a:p>
                      <a:pPr algn="ctr" fontAlgn="ctr"/>
                      <a:r>
                        <a:rPr lang="en-US" sz="1600" u="none" strike="noStrike" dirty="0">
                          <a:effectLst/>
                        </a:rPr>
                        <a:t>99-100</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2½″</a:t>
                      </a:r>
                      <a:endParaRPr lang="en-US" sz="1600" b="0" i="0" u="none" strike="noStrike">
                        <a:solidFill>
                          <a:srgbClr val="000000"/>
                        </a:solidFill>
                        <a:effectLst/>
                        <a:latin typeface="Arial"/>
                      </a:endParaRPr>
                    </a:p>
                  </a:txBody>
                  <a:tcPr marL="9525" marR="9525" marT="9525" marB="0" anchor="ctr"/>
                </a:tc>
                <a:tc>
                  <a:txBody>
                    <a:bodyPr/>
                    <a:lstStyle/>
                    <a:p>
                      <a:pPr algn="l"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92-100*</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2″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76-90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90-100*</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1½″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66-79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71-88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 </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87-100*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1″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54-66</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58-73</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64-83</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82-100*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¾″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47-58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51-64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55-73</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dirty="0">
                          <a:effectLst/>
                        </a:rPr>
                        <a:t>62-88</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87-100*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½″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38-48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41-54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45-61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 </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57-83</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81-100*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⅜″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33-43</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35-47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39-54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43-64</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60-88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86-100*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99-100</a:t>
                      </a:r>
                      <a:endParaRPr lang="en-US" sz="1600" b="0" i="0" u="none" strike="noStrike">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22-31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24-34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26-39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29-47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34-54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41-64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48-73</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68-100*</a:t>
                      </a:r>
                      <a:endParaRPr lang="en-US" sz="1600" b="0" i="0" u="none" strike="noStrike">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15-23</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16-25</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17-29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19-34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22-39</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27-47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31-54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39-73</a:t>
                      </a:r>
                      <a:endParaRPr lang="en-US" sz="1600" b="0" i="0" u="none" strike="noStrike">
                        <a:solidFill>
                          <a:srgbClr val="000000"/>
                        </a:solidFill>
                        <a:effectLst/>
                        <a:latin typeface="Arial"/>
                      </a:endParaRPr>
                    </a:p>
                  </a:txBody>
                  <a:tcPr marL="9525" marR="9525" marT="9525" marB="0" anchor="ctr"/>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525" marR="9525" marT="9525" marB="0" anchor="b"/>
                </a:tc>
              </a:tr>
              <a:tr h="278130">
                <a:tc>
                  <a:txBody>
                    <a:bodyPr/>
                    <a:lstStyle/>
                    <a:p>
                      <a:pPr algn="ctr" fontAlgn="ctr"/>
                      <a:r>
                        <a:rPr lang="en-US" sz="1600" u="none" strike="noStrike">
                          <a:effectLst/>
                        </a:rPr>
                        <a:t>No. 16</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9-17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10-18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11-21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12-25</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14-29</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17-34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20-39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24-54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28-73</a:t>
                      </a:r>
                      <a:endParaRPr lang="en-US" sz="1600" b="0" i="0" u="none" strike="noStrike">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30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5-12</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6-14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6-15</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7-18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8-21</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9-25</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11-29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13-39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16-54</a:t>
                      </a:r>
                      <a:endParaRPr lang="en-US" sz="1600" b="0" i="0" u="none" strike="noStrike">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50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2-10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3-11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3-14</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3-15</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4-18</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5-21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6-29</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7-39</a:t>
                      </a:r>
                      <a:endParaRPr lang="en-US" sz="1600" b="0" i="0" u="none" strike="noStrike">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100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0-7</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0-8</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0-10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0-11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0-14</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dirty="0">
                          <a:effectLst/>
                        </a:rPr>
                        <a:t>0-15</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a:effectLst/>
                        </a:rPr>
                        <a:t>0-21</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0-29</a:t>
                      </a:r>
                      <a:endParaRPr lang="en-US" sz="1600" b="0" i="0" u="none" strike="noStrike" dirty="0">
                        <a:solidFill>
                          <a:srgbClr val="000000"/>
                        </a:solidFill>
                        <a:effectLst/>
                        <a:latin typeface="Arial"/>
                      </a:endParaRPr>
                    </a:p>
                  </a:txBody>
                  <a:tcPr marL="9525" marR="9525" marT="9525" marB="0" anchor="ctr"/>
                </a:tc>
              </a:tr>
              <a:tr h="278130">
                <a:tc>
                  <a:txBody>
                    <a:bodyPr/>
                    <a:lstStyle/>
                    <a:p>
                      <a:pPr algn="ctr" fontAlgn="ctr"/>
                      <a:r>
                        <a:rPr lang="en-US" sz="1600" u="none" strike="noStrike">
                          <a:effectLst/>
                        </a:rPr>
                        <a:t>No. 200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a:effectLst/>
                        </a:rPr>
                        <a:t>0-2.0</a:t>
                      </a:r>
                      <a:endParaRPr lang="en-US" sz="1600" b="0" i="0" u="none" strike="noStrike">
                        <a:solidFill>
                          <a:srgbClr val="000000"/>
                        </a:solidFill>
                        <a:effectLst/>
                        <a:latin typeface="Arial"/>
                      </a:endParaRPr>
                    </a:p>
                  </a:txBody>
                  <a:tcPr marL="9525" marR="9525" marT="9525" marB="0" anchor="ctr"/>
                </a:tc>
                <a:tc>
                  <a:txBody>
                    <a:bodyPr/>
                    <a:lstStyle/>
                    <a:p>
                      <a:pPr algn="ctr" fontAlgn="ctr"/>
                      <a:r>
                        <a:rPr lang="en-US" sz="1600" u="none" strike="noStrike" dirty="0">
                          <a:effectLst/>
                        </a:rPr>
                        <a:t>0-2.0</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dirty="0">
                          <a:effectLst/>
                        </a:rPr>
                        <a:t>0-2.0</a:t>
                      </a:r>
                      <a:endParaRPr lang="en-US" sz="1600" b="0" i="0" u="none" strike="noStrike" dirty="0">
                        <a:solidFill>
                          <a:srgbClr val="000000"/>
                        </a:solidFill>
                        <a:effectLst/>
                        <a:latin typeface="Arial"/>
                      </a:endParaRPr>
                    </a:p>
                  </a:txBody>
                  <a:tcPr marL="9525" marR="9525" marT="9525" marB="0" anchor="ctr"/>
                </a:tc>
                <a:tc>
                  <a:txBody>
                    <a:bodyPr/>
                    <a:lstStyle/>
                    <a:p>
                      <a:pPr algn="ctr" fontAlgn="ctr"/>
                      <a:r>
                        <a:rPr lang="en-US" sz="1600" u="none" strike="noStrike" dirty="0">
                          <a:effectLst/>
                        </a:rPr>
                        <a:t>0-2.5</a:t>
                      </a:r>
                      <a:endParaRPr lang="en-US" sz="1600" b="0" i="0" u="none" strike="noStrike"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015916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dirty="0" smtClean="0"/>
              <a:t>Combined Aggregate Calculation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652465"/>
              </p:ext>
            </p:extLst>
          </p:nvPr>
        </p:nvGraphicFramePr>
        <p:xfrm>
          <a:off x="228601" y="838201"/>
          <a:ext cx="8686799" cy="5956481"/>
        </p:xfrm>
        <a:graphic>
          <a:graphicData uri="http://schemas.openxmlformats.org/drawingml/2006/table">
            <a:tbl>
              <a:tblPr>
                <a:tableStyleId>{5C22544A-7EE6-4342-B048-85BDC9FD1C3A}</a:tableStyleId>
              </a:tblPr>
              <a:tblGrid>
                <a:gridCol w="830611"/>
                <a:gridCol w="449914"/>
                <a:gridCol w="784465"/>
                <a:gridCol w="784465"/>
                <a:gridCol w="784465"/>
                <a:gridCol w="738320"/>
                <a:gridCol w="945973"/>
                <a:gridCol w="784465"/>
                <a:gridCol w="738320"/>
                <a:gridCol w="738320"/>
                <a:gridCol w="1107481"/>
              </a:tblGrid>
              <a:tr h="157041">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gridSpan="6">
                  <a:txBody>
                    <a:bodyPr/>
                    <a:lstStyle/>
                    <a:p>
                      <a:pPr algn="ctr" fontAlgn="b"/>
                      <a:r>
                        <a:rPr lang="pt-BR" sz="1000" u="none" strike="noStrike">
                          <a:effectLst/>
                        </a:rPr>
                        <a:t>B L E N D    R E Q U I R E D - %</a:t>
                      </a:r>
                      <a:endParaRPr lang="pt-BR" sz="1000" b="0" i="0" u="none" strike="noStrike">
                        <a:effectLst/>
                        <a:latin typeface="Arial"/>
                      </a:endParaRPr>
                    </a:p>
                  </a:txBody>
                  <a:tcPr marL="7116" marR="7116" marT="711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3/4"</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Pea</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Pea - Sand</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F. Sand</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45.3</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16.2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38.5</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213905">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a:effectLst/>
                        <a:latin typeface="Arial"/>
                      </a:endParaRPr>
                    </a:p>
                  </a:txBody>
                  <a:tcPr marL="7116" marR="7116" marT="7116" marB="0" anchor="b"/>
                </a:tc>
                <a:tc>
                  <a:txBody>
                    <a:bodyPr/>
                    <a:lstStyle/>
                    <a:p>
                      <a:pPr algn="ctr" fontAlgn="b"/>
                      <a:endParaRPr lang="en-US" sz="1000" b="0" i="0" u="none" strike="noStrike" dirty="0">
                        <a:effectLst/>
                        <a:latin typeface="Arial"/>
                      </a:endParaRPr>
                    </a:p>
                  </a:txBody>
                  <a:tcPr marL="7116" marR="7116" marT="7116" marB="0" anchor="b"/>
                </a:tc>
                <a:tc gridSpan="5">
                  <a:txBody>
                    <a:bodyPr/>
                    <a:lstStyle/>
                    <a:p>
                      <a:pPr algn="ctr" fontAlgn="b"/>
                      <a:r>
                        <a:rPr lang="pt-BR" sz="1000" u="none" strike="noStrike">
                          <a:effectLst/>
                        </a:rPr>
                        <a:t>ACCUMULATED  P E R C E N T   P A S S I N G </a:t>
                      </a:r>
                      <a:endParaRPr lang="pt-BR" sz="1000" b="0" i="0" u="none" strike="noStrike">
                        <a:effectLst/>
                        <a:latin typeface="Arial"/>
                      </a:endParaRPr>
                    </a:p>
                  </a:txBody>
                  <a:tcPr marL="7116" marR="7116" marT="711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a:endParaRPr>
                    </a:p>
                  </a:txBody>
                  <a:tcPr marL="7116" marR="7116" marT="7116" marB="0" anchor="b"/>
                </a:tc>
                <a:tc gridSpan="2">
                  <a:txBody>
                    <a:bodyPr/>
                    <a:lstStyle/>
                    <a:p>
                      <a:pPr algn="ctr" fontAlgn="b"/>
                      <a:r>
                        <a:rPr lang="pt-BR" sz="1000" u="none" strike="noStrike">
                          <a:effectLst/>
                        </a:rPr>
                        <a:t>B L E N D E D</a:t>
                      </a:r>
                      <a:endParaRPr lang="pt-BR" sz="1000" b="0" i="0" u="none" strike="noStrike">
                        <a:effectLst/>
                        <a:latin typeface="Arial"/>
                      </a:endParaRPr>
                    </a:p>
                  </a:txBody>
                  <a:tcPr marL="7116" marR="7116" marT="7116" marB="0" anchor="b"/>
                </a:tc>
                <a:tc hMerge="1">
                  <a:txBody>
                    <a:bodyPr/>
                    <a:lstStyle/>
                    <a:p>
                      <a:endParaRPr lang="en-US"/>
                    </a:p>
                  </a:txBody>
                  <a:tcPr/>
                </a:tc>
                <a:tc>
                  <a:txBody>
                    <a:bodyPr/>
                    <a:lstStyle/>
                    <a:p>
                      <a:pPr algn="ctr" fontAlgn="b"/>
                      <a:r>
                        <a:rPr lang="en-US" sz="1000" u="none" strike="noStrike">
                          <a:effectLst/>
                        </a:rPr>
                        <a:t>  MATERIAL</a:t>
                      </a:r>
                      <a:endParaRPr lang="en-US" sz="1000" b="0" i="0" u="none" strike="noStrike">
                        <a:effectLst/>
                        <a:latin typeface="Arial"/>
                      </a:endParaRPr>
                    </a:p>
                  </a:txBody>
                  <a:tcPr marL="7116" marR="7116" marT="7116" marB="0" anchor="b"/>
                </a:tc>
              </a:tr>
              <a:tr h="157041">
                <a:tc gridSpan="2">
                  <a:txBody>
                    <a:bodyPr/>
                    <a:lstStyle/>
                    <a:p>
                      <a:pPr algn="ctr" fontAlgn="b"/>
                      <a:r>
                        <a:rPr lang="en-US" sz="1000" u="none" strike="noStrike" dirty="0">
                          <a:effectLst/>
                        </a:rPr>
                        <a:t>SIEVE SIZE</a:t>
                      </a:r>
                      <a:endParaRPr lang="en-US" sz="1000" b="0" i="0" u="none" strike="noStrike" dirty="0">
                        <a:effectLst/>
                        <a:latin typeface="Arial"/>
                      </a:endParaRPr>
                    </a:p>
                  </a:txBody>
                  <a:tcPr marL="7116" marR="7116" marT="7116" marB="0" anchor="b"/>
                </a:tc>
                <a:tc hMerge="1">
                  <a:txBody>
                    <a:bodyPr/>
                    <a:lstStyle/>
                    <a:p>
                      <a:endParaRPr lang="en-US"/>
                    </a:p>
                  </a:txBody>
                  <a:tcPr/>
                </a:tc>
                <a:tc>
                  <a:txBody>
                    <a:bodyPr/>
                    <a:lstStyle/>
                    <a:p>
                      <a:pPr algn="ctr" fontAlgn="b"/>
                      <a:r>
                        <a:rPr lang="en-US" sz="1000" u="none" strike="noStrike">
                          <a:effectLst/>
                        </a:rPr>
                        <a:t> </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3/4"</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Pea</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C. Sand</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F. Sand</a:t>
                      </a:r>
                      <a:endParaRPr lang="en-US" sz="1000" b="0" i="0" u="none" strike="noStrike">
                        <a:solidFill>
                          <a:srgbClr val="FF0000"/>
                        </a:solidFill>
                        <a:effectLst/>
                        <a:latin typeface="Arial"/>
                      </a:endParaRPr>
                    </a:p>
                  </a:txBody>
                  <a:tcPr marL="7116" marR="7116" marT="7116" marB="0" anchor="b"/>
                </a:tc>
                <a:tc gridSpan="2">
                  <a:txBody>
                    <a:bodyPr/>
                    <a:lstStyle/>
                    <a:p>
                      <a:pPr algn="ctr" fontAlgn="b"/>
                      <a:r>
                        <a:rPr lang="pt-BR" sz="1000" u="none" strike="noStrike">
                          <a:effectLst/>
                        </a:rPr>
                        <a:t>A G G R E G A T E S</a:t>
                      </a:r>
                      <a:endParaRPr lang="pt-BR" sz="1000" b="0" i="0" u="none" strike="noStrike">
                        <a:effectLst/>
                        <a:latin typeface="Arial"/>
                      </a:endParaRPr>
                    </a:p>
                  </a:txBody>
                  <a:tcPr marL="7116" marR="7116" marT="7116" marB="0" anchor="b"/>
                </a:tc>
                <a:tc hMerge="1">
                  <a:txBody>
                    <a:bodyPr/>
                    <a:lstStyle/>
                    <a:p>
                      <a:endParaRPr lang="en-US"/>
                    </a:p>
                  </a:txBody>
                  <a:tcPr/>
                </a:tc>
                <a:tc>
                  <a:txBody>
                    <a:bodyPr/>
                    <a:lstStyle/>
                    <a:p>
                      <a:pPr algn="ctr" fontAlgn="b"/>
                      <a:r>
                        <a:rPr lang="en-US" sz="1000" u="none" strike="noStrike">
                          <a:effectLst/>
                        </a:rPr>
                        <a:t>SPECIFICATION</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(us)</a:t>
                      </a:r>
                      <a:endParaRPr lang="en-US" sz="1000" b="1" i="0" u="none" strike="noStrike">
                        <a:effectLst/>
                        <a:latin typeface="Arial"/>
                      </a:endParaRPr>
                    </a:p>
                  </a:txBody>
                  <a:tcPr marL="7116" marR="7116" marT="7116" marB="0" anchor="b"/>
                </a:tc>
                <a:tc>
                  <a:txBody>
                    <a:bodyPr/>
                    <a:lstStyle/>
                    <a:p>
                      <a:pPr algn="l" fontAlgn="b"/>
                      <a:r>
                        <a:rPr lang="en-US" sz="1000" u="none" strike="noStrike" dirty="0">
                          <a:effectLst/>
                        </a:rPr>
                        <a:t>(mm)</a:t>
                      </a:r>
                      <a:endParaRPr lang="en-US" sz="1000" b="1" i="0" u="none" strike="noStrike" dirty="0">
                        <a:effectLst/>
                        <a:latin typeface="Arial"/>
                      </a:endParaRPr>
                    </a:p>
                  </a:txBody>
                  <a:tcPr marL="7116" marR="7116" marT="7116" marB="0" anchor="b"/>
                </a:tc>
                <a:tc>
                  <a:txBody>
                    <a:bodyPr/>
                    <a:lstStyle/>
                    <a:p>
                      <a:pPr algn="l" fontAlgn="b"/>
                      <a:r>
                        <a:rPr lang="en-US" sz="1000" u="none" strike="noStrike" dirty="0">
                          <a:effectLst/>
                        </a:rPr>
                        <a:t> </a:t>
                      </a:r>
                      <a:endParaRPr lang="en-US" sz="1000" b="0" i="0" u="none" strike="noStrike" dirty="0">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1-1/2"</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37.5</a:t>
                      </a:r>
                      <a:endParaRPr lang="en-US" sz="1000" b="0" i="0" u="none" strike="noStrike">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100</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effectLst/>
                        <a:latin typeface="Arial"/>
                      </a:endParaRPr>
                    </a:p>
                  </a:txBody>
                  <a:tcPr marL="7116" marR="7116" marT="7116" marB="0" anchor="b"/>
                </a:tc>
              </a:tr>
              <a:tr h="157041">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1.0"</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25</a:t>
                      </a:r>
                      <a:endParaRPr lang="en-US" sz="1000" b="0" i="0" u="none" strike="noStrike">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100</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99-100</a:t>
                      </a:r>
                      <a:endParaRPr lang="en-US" sz="1000" b="0" i="0" u="none" strike="noStrike">
                        <a:effectLst/>
                        <a:latin typeface="Arial"/>
                      </a:endParaRPr>
                    </a:p>
                  </a:txBody>
                  <a:tcPr marL="7116" marR="7116" marT="7116" marB="0" anchor="b"/>
                </a:tc>
              </a:tr>
              <a:tr h="157041">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r>
                        <a:rPr lang="en-US" sz="1000" u="none" strike="noStrike" dirty="0">
                          <a:effectLst/>
                        </a:rPr>
                        <a:t> </a:t>
                      </a:r>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r>
                        <a:rPr lang="en-US" sz="1000" u="none" strike="noStrike" dirty="0">
                          <a:effectLst/>
                        </a:rPr>
                        <a:t> </a:t>
                      </a:r>
                      <a:endParaRPr lang="en-US" sz="1000" b="0" i="0" u="none" strike="noStrike" dirty="0">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3/4"</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19</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96</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98.2</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87-100</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dirty="0">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1/2"</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12.5</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53</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dirty="0">
                          <a:effectLst/>
                        </a:rPr>
                        <a:t>100</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78.7</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3/8"</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9.5</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32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95</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100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68.4</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60-88</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dirty="0">
                          <a:effectLst/>
                        </a:rPr>
                        <a:t> </a:t>
                      </a:r>
                      <a:endParaRPr lang="en-US" sz="1000" b="0" i="0" u="none" strike="noStrike" dirty="0">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1/4"</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6.3</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solidFill>
                          <a:srgbClr val="FF0000"/>
                        </a:solidFill>
                        <a:effectLst/>
                        <a:latin typeface="Arial"/>
                      </a:endParaRPr>
                    </a:p>
                  </a:txBody>
                  <a:tcPr marL="7116" marR="7116" marT="7116" marB="0" anchor="b"/>
                </a:tc>
                <a:tc>
                  <a:txBody>
                    <a:bodyPr/>
                    <a:lstStyle/>
                    <a:p>
                      <a:pPr algn="ctr" fontAlgn="b"/>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solidFill>
                          <a:srgbClr val="FF0000"/>
                        </a:solidFill>
                        <a:effectLst/>
                        <a:latin typeface="Arial"/>
                      </a:endParaRPr>
                    </a:p>
                  </a:txBody>
                  <a:tcPr marL="7116" marR="7116" marT="7116" marB="0" anchor="b"/>
                </a:tc>
                <a:tc>
                  <a:txBody>
                    <a:bodyPr/>
                    <a:lstStyle/>
                    <a:p>
                      <a:pPr algn="ctr" fontAlgn="b"/>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0.0</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#4</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4.75</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33</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99</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99</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48.9</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41-64</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#8</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2.36</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3</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5</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97.4</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37.6</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27-47</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#16</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1.18</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dirty="0">
                          <a:effectLst/>
                        </a:rPr>
                        <a:t>2</a:t>
                      </a:r>
                      <a:endParaRPr lang="en-US" sz="1000" b="0" i="0" u="none" strike="noStrike" dirty="0">
                        <a:solidFill>
                          <a:srgbClr val="FF0000"/>
                        </a:solidFill>
                        <a:effectLst/>
                        <a:latin typeface="Arial"/>
                      </a:endParaRPr>
                    </a:p>
                  </a:txBody>
                  <a:tcPr marL="7116" marR="7116" marT="7116" marB="0" anchor="b"/>
                </a:tc>
                <a:tc>
                  <a:txBody>
                    <a:bodyPr/>
                    <a:lstStyle/>
                    <a:p>
                      <a:pPr algn="ctr" fontAlgn="b"/>
                      <a:r>
                        <a:rPr lang="en-US" sz="1000" u="none" strike="noStrike">
                          <a:effectLst/>
                        </a:rPr>
                        <a:t>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72</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96</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29.0</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17-34</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#30</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0.3</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1</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45</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94.7</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17.5</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9-25</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dirty="0">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#50</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0.3</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14</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81.3</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5.4</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4-18</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dirty="0">
                          <a:effectLst/>
                        </a:rPr>
                        <a:t> </a:t>
                      </a:r>
                      <a:endParaRPr lang="en-US" sz="1000" b="0" i="0" u="none" strike="noStrike" dirty="0">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#100</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0.15</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4</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29.6</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1.5</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0-14</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ctr"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 </a:t>
                      </a:r>
                      <a:endParaRPr lang="en-US" sz="1000" b="0" i="0" u="none" strike="noStrike">
                        <a:effectLst/>
                        <a:latin typeface="Arial"/>
                      </a:endParaRPr>
                    </a:p>
                  </a:txBody>
                  <a:tcPr marL="7116" marR="7116" marT="7116" marB="0" anchor="b"/>
                </a:tc>
              </a:tr>
              <a:tr h="157041">
                <a:tc>
                  <a:txBody>
                    <a:bodyPr/>
                    <a:lstStyle/>
                    <a:p>
                      <a:pPr algn="ctr" fontAlgn="b"/>
                      <a:r>
                        <a:rPr lang="en-US" sz="1000" u="none" strike="noStrike">
                          <a:effectLst/>
                        </a:rPr>
                        <a:t> #200</a:t>
                      </a:r>
                      <a:endParaRPr lang="en-US" sz="1000" b="0" i="0" u="none" strike="noStrike">
                        <a:effectLst/>
                        <a:latin typeface="Arial"/>
                      </a:endParaRPr>
                    </a:p>
                  </a:txBody>
                  <a:tcPr marL="7116" marR="7116" marT="7116" marB="0" anchor="b"/>
                </a:tc>
                <a:tc>
                  <a:txBody>
                    <a:bodyPr/>
                    <a:lstStyle/>
                    <a:p>
                      <a:pPr algn="l" fontAlgn="b"/>
                      <a:r>
                        <a:rPr lang="en-US" sz="1000" u="none" strike="noStrike">
                          <a:effectLst/>
                        </a:rPr>
                        <a:t>0.075</a:t>
                      </a:r>
                      <a:endParaRPr lang="en-US" sz="1000" b="0" i="0" u="none" strike="noStrike">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0</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1.3</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0.7</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1.7</a:t>
                      </a:r>
                      <a:endParaRPr lang="en-US" sz="1000" b="0" i="0" u="none" strike="noStrike">
                        <a:solidFill>
                          <a:srgbClr val="FF0000"/>
                        </a:solidFill>
                        <a:effectLst/>
                        <a:latin typeface="Arial"/>
                      </a:endParaRPr>
                    </a:p>
                  </a:txBody>
                  <a:tcPr marL="7116" marR="7116" marT="7116" marB="0" anchor="b"/>
                </a:tc>
                <a:tc>
                  <a:txBody>
                    <a:bodyPr/>
                    <a:lstStyle/>
                    <a:p>
                      <a:pPr algn="ctr" fontAlgn="b"/>
                      <a:r>
                        <a:rPr lang="en-US" sz="1000" u="none" strike="noStrike">
                          <a:effectLst/>
                        </a:rPr>
                        <a:t>6.7</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1.4</a:t>
                      </a:r>
                      <a:endParaRPr lang="en-US" sz="1000" b="0" i="0" u="none" strike="noStrike">
                        <a:solidFill>
                          <a:srgbClr val="000000"/>
                        </a:solidFill>
                        <a:effectLst/>
                        <a:latin typeface="Arial"/>
                      </a:endParaRPr>
                    </a:p>
                  </a:txBody>
                  <a:tcPr marL="7116" marR="7116" marT="7116" marB="0" anchor="b"/>
                </a:tc>
                <a:tc>
                  <a:txBody>
                    <a:bodyPr/>
                    <a:lstStyle/>
                    <a:p>
                      <a:pPr algn="l" fontAlgn="b"/>
                      <a:r>
                        <a:rPr lang="en-US" sz="1000" u="none" strike="noStrike">
                          <a:effectLst/>
                        </a:rPr>
                        <a:t> %</a:t>
                      </a:r>
                      <a:endParaRPr lang="en-US" sz="1000" b="0" i="0" u="none" strike="noStrike">
                        <a:solidFill>
                          <a:srgbClr val="000000"/>
                        </a:solidFill>
                        <a:effectLst/>
                        <a:latin typeface="Arial"/>
                      </a:endParaRPr>
                    </a:p>
                  </a:txBody>
                  <a:tcPr marL="7116" marR="7116" marT="7116" marB="0" anchor="b"/>
                </a:tc>
                <a:tc>
                  <a:txBody>
                    <a:bodyPr/>
                    <a:lstStyle/>
                    <a:p>
                      <a:pPr algn="ctr" fontAlgn="b"/>
                      <a:r>
                        <a:rPr lang="en-US" sz="1000" u="none" strike="noStrike">
                          <a:effectLst/>
                        </a:rPr>
                        <a:t>0 - 2.0</a:t>
                      </a:r>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r>
              <a:tr h="157041">
                <a:tc gridSpan="2">
                  <a:txBody>
                    <a:bodyPr/>
                    <a:lstStyle/>
                    <a:p>
                      <a:pPr algn="l" fontAlgn="b"/>
                      <a:r>
                        <a:rPr lang="en-US" sz="1000" u="none" strike="noStrike">
                          <a:effectLst/>
                        </a:rPr>
                        <a:t>Amount (lbs)</a:t>
                      </a:r>
                      <a:endParaRPr lang="en-US" sz="1000" b="0" i="0" u="none" strike="noStrike">
                        <a:effectLst/>
                        <a:latin typeface="Arial"/>
                      </a:endParaRPr>
                    </a:p>
                  </a:txBody>
                  <a:tcPr marL="7116" marR="7116" marT="7116" marB="0" anchor="b"/>
                </a:tc>
                <a:tc hMerge="1">
                  <a:txBody>
                    <a:bodyPr/>
                    <a:lstStyle/>
                    <a:p>
                      <a:endParaRPr lang="en-US"/>
                    </a:p>
                  </a:txBody>
                  <a:tcPr/>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r" fontAlgn="b"/>
                      <a:r>
                        <a:rPr lang="en-US" sz="1000" u="none" strike="noStrike">
                          <a:effectLst/>
                        </a:rPr>
                        <a:t>11,360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a:effectLst/>
                        </a:rPr>
                        <a:t>4,060</a:t>
                      </a:r>
                      <a:endParaRPr lang="en-US" sz="1000" b="0" i="0" u="none" strike="noStrike">
                        <a:solidFill>
                          <a:srgbClr val="FF0000"/>
                        </a:solidFill>
                        <a:effectLst/>
                        <a:latin typeface="Arial"/>
                      </a:endParaRPr>
                    </a:p>
                  </a:txBody>
                  <a:tcPr marL="7116" marR="7116" marT="7116" marB="0" anchor="b"/>
                </a:tc>
                <a:tc>
                  <a:txBody>
                    <a:bodyPr/>
                    <a:lstStyle/>
                    <a:p>
                      <a:pPr algn="r" fontAlgn="b"/>
                      <a:r>
                        <a:rPr lang="en-US" sz="1000" u="none" strike="noStrike" dirty="0">
                          <a:effectLst/>
                        </a:rPr>
                        <a:t>9,660</a:t>
                      </a:r>
                      <a:endParaRPr lang="en-US" sz="1000" b="0" i="0" u="none" strike="noStrike" dirty="0">
                        <a:solidFill>
                          <a:srgbClr val="FF0000"/>
                        </a:solidFill>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r" fontAlgn="b"/>
                      <a:r>
                        <a:rPr lang="en-US" sz="1000" u="none" strike="noStrike">
                          <a:effectLst/>
                        </a:rPr>
                        <a:t>25,080</a:t>
                      </a:r>
                      <a:endParaRPr lang="en-US" sz="1000" b="0" i="0" u="none" strike="noStrike">
                        <a:effectLst/>
                        <a:latin typeface="Arial"/>
                      </a:endParaRPr>
                    </a:p>
                  </a:txBody>
                  <a:tcPr marL="7116" marR="7116" marT="7116" marB="0" anchor="b"/>
                </a:tc>
                <a:tc gridSpan="2">
                  <a:txBody>
                    <a:bodyPr/>
                    <a:lstStyle/>
                    <a:p>
                      <a:pPr algn="l" fontAlgn="b"/>
                      <a:r>
                        <a:rPr lang="en-US" sz="1000" u="none" strike="noStrike" dirty="0">
                          <a:effectLst/>
                        </a:rPr>
                        <a:t>Total </a:t>
                      </a:r>
                      <a:r>
                        <a:rPr lang="en-US" sz="1000" u="none" strike="noStrike" dirty="0" err="1">
                          <a:effectLst/>
                        </a:rPr>
                        <a:t>Agg</a:t>
                      </a:r>
                      <a:r>
                        <a:rPr lang="en-US" sz="1000" u="none" strike="noStrike" dirty="0">
                          <a:effectLst/>
                        </a:rPr>
                        <a:t> on Truck Ticket</a:t>
                      </a:r>
                      <a:endParaRPr lang="en-US" sz="1000" b="0" i="0" u="none" strike="noStrike" dirty="0">
                        <a:effectLst/>
                        <a:latin typeface="Arial"/>
                      </a:endParaRPr>
                    </a:p>
                  </a:txBody>
                  <a:tcPr marL="7116" marR="7116" marT="7116" marB="0" anchor="b"/>
                </a:tc>
                <a:tc hMerge="1">
                  <a:txBody>
                    <a:bodyPr/>
                    <a:lstStyle/>
                    <a:p>
                      <a:endParaRPr lang="en-US"/>
                    </a:p>
                  </a:txBody>
                  <a:tcPr/>
                </a:tc>
              </a:tr>
              <a:tr h="157041">
                <a:tc>
                  <a:txBody>
                    <a:bodyPr/>
                    <a:lstStyle/>
                    <a:p>
                      <a:pPr algn="l" fontAlgn="b"/>
                      <a:r>
                        <a:rPr lang="en-US" sz="1000" u="none" strike="noStrike">
                          <a:effectLst/>
                        </a:rPr>
                        <a:t>% Total</a:t>
                      </a:r>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l" fontAlgn="b"/>
                      <a:endParaRPr lang="en-US" sz="1000" b="0" i="0" u="none" strike="noStrike">
                        <a:effectLst/>
                        <a:latin typeface="Arial"/>
                      </a:endParaRPr>
                    </a:p>
                  </a:txBody>
                  <a:tcPr marL="7116" marR="7116" marT="7116" marB="0" anchor="b"/>
                </a:tc>
                <a:tc>
                  <a:txBody>
                    <a:bodyPr/>
                    <a:lstStyle/>
                    <a:p>
                      <a:pPr algn="r" fontAlgn="b"/>
                      <a:r>
                        <a:rPr lang="en-US" sz="1000" u="none" strike="noStrike">
                          <a:effectLst/>
                        </a:rPr>
                        <a:t>45.3%</a:t>
                      </a:r>
                      <a:endParaRPr lang="en-US" sz="1000" b="0" i="0" u="none" strike="noStrike">
                        <a:effectLst/>
                        <a:latin typeface="Arial"/>
                      </a:endParaRPr>
                    </a:p>
                  </a:txBody>
                  <a:tcPr marL="7116" marR="7116" marT="7116" marB="0" anchor="b"/>
                </a:tc>
                <a:tc>
                  <a:txBody>
                    <a:bodyPr/>
                    <a:lstStyle/>
                    <a:p>
                      <a:pPr algn="r" fontAlgn="b"/>
                      <a:r>
                        <a:rPr lang="en-US" sz="1000" u="none" strike="noStrike" dirty="0">
                          <a:effectLst/>
                        </a:rPr>
                        <a:t>16.2%</a:t>
                      </a:r>
                      <a:endParaRPr lang="en-US" sz="1000" b="0" i="0" u="none" strike="noStrike" dirty="0">
                        <a:effectLst/>
                        <a:latin typeface="Arial"/>
                      </a:endParaRPr>
                    </a:p>
                  </a:txBody>
                  <a:tcPr marL="7116" marR="7116" marT="7116" marB="0" anchor="b"/>
                </a:tc>
                <a:tc>
                  <a:txBody>
                    <a:bodyPr/>
                    <a:lstStyle/>
                    <a:p>
                      <a:pPr algn="r" fontAlgn="b"/>
                      <a:r>
                        <a:rPr lang="en-US" sz="1000" u="none" strike="noStrike" dirty="0">
                          <a:effectLst/>
                        </a:rPr>
                        <a:t>38.5%</a:t>
                      </a:r>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c>
                  <a:txBody>
                    <a:bodyPr/>
                    <a:lstStyle/>
                    <a:p>
                      <a:pPr algn="l" fontAlgn="b"/>
                      <a:endParaRPr lang="en-US" sz="1000" b="0" i="0" u="none" strike="noStrike" dirty="0">
                        <a:effectLst/>
                        <a:latin typeface="Arial"/>
                      </a:endParaRPr>
                    </a:p>
                  </a:txBody>
                  <a:tcPr marL="7116" marR="7116" marT="7116" marB="0" anchor="b"/>
                </a:tc>
              </a:tr>
            </a:tbl>
          </a:graphicData>
        </a:graphic>
      </p:graphicFrame>
    </p:spTree>
    <p:extLst>
      <p:ext uri="{BB962C8B-B14F-4D97-AF65-F5344CB8AC3E}">
        <p14:creationId xmlns:p14="http://schemas.microsoft.com/office/powerpoint/2010/main" val="411056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Aggregate 0.45 Power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2223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vs w/c Ratio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933037"/>
              </p:ext>
            </p:extLst>
          </p:nvPr>
        </p:nvGraphicFramePr>
        <p:xfrm>
          <a:off x="152400" y="1371600"/>
          <a:ext cx="8763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278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Air Strength </a:t>
            </a:r>
            <a:r>
              <a:rPr lang="en-US" dirty="0" smtClean="0"/>
              <a:t>vs Age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709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Significance</a:t>
            </a:r>
            <a:r>
              <a:rPr lang="en-US" b="1" dirty="0"/>
              <a:t>	</a:t>
            </a:r>
            <a:br>
              <a:rPr lang="en-US" b="1" dirty="0"/>
            </a:br>
            <a:endParaRPr lang="en-US" dirty="0"/>
          </a:p>
        </p:txBody>
      </p:sp>
      <p:sp>
        <p:nvSpPr>
          <p:cNvPr id="3" name="Content Placeholder 2"/>
          <p:cNvSpPr>
            <a:spLocks noGrp="1"/>
          </p:cNvSpPr>
          <p:nvPr>
            <p:ph idx="1"/>
          </p:nvPr>
        </p:nvSpPr>
        <p:spPr/>
        <p:txBody>
          <a:bodyPr>
            <a:normAutofit/>
          </a:bodyPr>
          <a:lstStyle/>
          <a:p>
            <a:r>
              <a:rPr lang="en-US" dirty="0"/>
              <a:t>Concrete proportions, properties and performance depend on the aggregate that forms most of the matrix of this composite material.  Many proportioning methods have been used historically to produce concrete.  This method utilizes the maximum aggregate density procedure. </a:t>
            </a:r>
          </a:p>
        </p:txBody>
      </p:sp>
    </p:spTree>
    <p:extLst>
      <p:ext uri="{BB962C8B-B14F-4D97-AF65-F5344CB8AC3E}">
        <p14:creationId xmlns:p14="http://schemas.microsoft.com/office/powerpoint/2010/main" val="952727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Strength vs Air Content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5550693"/>
              </p:ext>
            </p:extLst>
          </p:nvPr>
        </p:nvGraphicFramePr>
        <p:xfrm>
          <a:off x="152400" y="838200"/>
          <a:ext cx="88392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918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 = mx + 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9606727"/>
              </p:ext>
            </p:extLst>
          </p:nvPr>
        </p:nvGraphicFramePr>
        <p:xfrm>
          <a:off x="304801" y="1295403"/>
          <a:ext cx="8534400" cy="3657597"/>
        </p:xfrm>
        <a:graphic>
          <a:graphicData uri="http://schemas.openxmlformats.org/drawingml/2006/table">
            <a:tbl>
              <a:tblPr>
                <a:tableStyleId>{5C22544A-7EE6-4342-B048-85BDC9FD1C3A}</a:tableStyleId>
              </a:tblPr>
              <a:tblGrid>
                <a:gridCol w="2749337"/>
                <a:gridCol w="2749337"/>
                <a:gridCol w="3035726"/>
              </a:tblGrid>
              <a:tr h="615635">
                <a:tc gridSpan="2">
                  <a:txBody>
                    <a:bodyPr/>
                    <a:lstStyle/>
                    <a:p>
                      <a:pPr algn="l" fontAlgn="b"/>
                      <a:r>
                        <a:rPr lang="en-US" sz="3200" u="none" strike="noStrike" dirty="0">
                          <a:effectLst/>
                        </a:rPr>
                        <a:t>Strength vs. Air %</a:t>
                      </a:r>
                      <a:endParaRPr lang="en-US" sz="3200" b="0" i="0" u="none" strike="noStrike" dirty="0">
                        <a:solidFill>
                          <a:srgbClr val="DD0806"/>
                        </a:solidFill>
                        <a:effectLst/>
                        <a:latin typeface="CG Times"/>
                      </a:endParaRPr>
                    </a:p>
                  </a:txBody>
                  <a:tcPr marL="9525" marR="9525" marT="9525" marB="0" anchor="b"/>
                </a:tc>
                <a:tc hMerge="1">
                  <a:txBody>
                    <a:bodyPr/>
                    <a:lstStyle/>
                    <a:p>
                      <a:endParaRPr lang="en-US"/>
                    </a:p>
                  </a:txBody>
                  <a:tcPr/>
                </a:tc>
                <a:tc>
                  <a:txBody>
                    <a:bodyPr/>
                    <a:lstStyle/>
                    <a:p>
                      <a:pPr algn="l" fontAlgn="b"/>
                      <a:endParaRPr lang="en-US" sz="3200" b="0" i="0" u="none" strike="noStrike">
                        <a:solidFill>
                          <a:srgbClr val="DD0806"/>
                        </a:solidFill>
                        <a:effectLst/>
                        <a:latin typeface="CG Times"/>
                      </a:endParaRPr>
                    </a:p>
                  </a:txBody>
                  <a:tcPr marL="9525" marR="9525" marT="9525" marB="0" anchor="b"/>
                </a:tc>
              </a:tr>
              <a:tr h="1195057">
                <a:tc>
                  <a:txBody>
                    <a:bodyPr/>
                    <a:lstStyle/>
                    <a:p>
                      <a:pPr algn="ctr" fontAlgn="b"/>
                      <a:r>
                        <a:rPr lang="en-US" sz="3200" u="none" strike="noStrike" dirty="0">
                          <a:effectLst/>
                        </a:rPr>
                        <a:t>W/C Ratio</a:t>
                      </a:r>
                      <a:endParaRPr lang="en-US" sz="3200" b="0" i="0" u="none" strike="noStrike" dirty="0">
                        <a:solidFill>
                          <a:srgbClr val="DD0806"/>
                        </a:solidFill>
                        <a:effectLst/>
                        <a:latin typeface="CG Times"/>
                      </a:endParaRPr>
                    </a:p>
                  </a:txBody>
                  <a:tcPr marL="9525" marR="9525" marT="9525" marB="0" anchor="b"/>
                </a:tc>
                <a:tc>
                  <a:txBody>
                    <a:bodyPr/>
                    <a:lstStyle/>
                    <a:p>
                      <a:pPr algn="ctr" fontAlgn="b"/>
                      <a:r>
                        <a:rPr lang="en-US" sz="3200" u="none" strike="noStrike">
                          <a:effectLst/>
                        </a:rPr>
                        <a:t>Air Test %</a:t>
                      </a:r>
                      <a:endParaRPr lang="en-US" sz="3200" b="0" i="0" u="none" strike="noStrike">
                        <a:solidFill>
                          <a:srgbClr val="DD0806"/>
                        </a:solidFill>
                        <a:effectLst/>
                        <a:latin typeface="CG Times"/>
                      </a:endParaRPr>
                    </a:p>
                  </a:txBody>
                  <a:tcPr marL="9525" marR="9525" marT="9525" marB="0" anchor="b"/>
                </a:tc>
                <a:tc>
                  <a:txBody>
                    <a:bodyPr/>
                    <a:lstStyle/>
                    <a:p>
                      <a:pPr algn="ctr" fontAlgn="b"/>
                      <a:r>
                        <a:rPr lang="en-US" sz="3200" u="none" strike="noStrike">
                          <a:effectLst/>
                        </a:rPr>
                        <a:t>Strength (psi)</a:t>
                      </a:r>
                      <a:endParaRPr lang="en-US" sz="3200" b="0" i="0" u="none" strike="noStrike">
                        <a:solidFill>
                          <a:srgbClr val="DD0806"/>
                        </a:solidFill>
                        <a:effectLst/>
                        <a:latin typeface="CG Times"/>
                      </a:endParaRPr>
                    </a:p>
                  </a:txBody>
                  <a:tcPr marL="9525" marR="9525" marT="9525" marB="0" anchor="b"/>
                </a:tc>
              </a:tr>
              <a:tr h="615635">
                <a:tc>
                  <a:txBody>
                    <a:bodyPr/>
                    <a:lstStyle/>
                    <a:p>
                      <a:pPr algn="ctr" fontAlgn="b"/>
                      <a:r>
                        <a:rPr lang="en-US" sz="3200" u="none" strike="noStrike" dirty="0">
                          <a:effectLst/>
                        </a:rPr>
                        <a:t>0.400</a:t>
                      </a:r>
                      <a:endParaRPr lang="en-US" sz="3200" b="0" i="0" u="none" strike="noStrike" dirty="0">
                        <a:solidFill>
                          <a:srgbClr val="DD0806"/>
                        </a:solidFill>
                        <a:effectLst/>
                        <a:latin typeface="CG Times"/>
                      </a:endParaRPr>
                    </a:p>
                  </a:txBody>
                  <a:tcPr marL="9525" marR="9525" marT="9525" marB="0" anchor="b"/>
                </a:tc>
                <a:tc>
                  <a:txBody>
                    <a:bodyPr/>
                    <a:lstStyle/>
                    <a:p>
                      <a:pPr algn="ctr" fontAlgn="b"/>
                      <a:r>
                        <a:rPr lang="en-US" sz="3200" u="none" strike="noStrike" dirty="0">
                          <a:effectLst/>
                        </a:rPr>
                        <a:t>3.0</a:t>
                      </a:r>
                      <a:endParaRPr lang="en-US" sz="3200" b="0" i="0" u="none" strike="noStrike" dirty="0">
                        <a:solidFill>
                          <a:srgbClr val="DD0806"/>
                        </a:solidFill>
                        <a:effectLst/>
                        <a:latin typeface="CG Times"/>
                      </a:endParaRPr>
                    </a:p>
                  </a:txBody>
                  <a:tcPr marL="9525" marR="9525" marT="9525" marB="0" anchor="b"/>
                </a:tc>
                <a:tc>
                  <a:txBody>
                    <a:bodyPr/>
                    <a:lstStyle/>
                    <a:p>
                      <a:pPr algn="ctr" fontAlgn="b"/>
                      <a:r>
                        <a:rPr lang="en-US" sz="3200" u="none" strike="noStrike" dirty="0" smtClean="0">
                          <a:effectLst/>
                        </a:rPr>
                        <a:t>7410</a:t>
                      </a:r>
                      <a:endParaRPr lang="en-US" sz="3200" b="0" i="0" u="none" strike="noStrike" dirty="0">
                        <a:solidFill>
                          <a:srgbClr val="DD0806"/>
                        </a:solidFill>
                        <a:effectLst/>
                        <a:latin typeface="CG Times"/>
                      </a:endParaRPr>
                    </a:p>
                  </a:txBody>
                  <a:tcPr marL="9525" marR="9525" marT="9525" marB="0" anchor="b"/>
                </a:tc>
              </a:tr>
              <a:tr h="615635">
                <a:tc>
                  <a:txBody>
                    <a:bodyPr/>
                    <a:lstStyle/>
                    <a:p>
                      <a:pPr algn="ctr" fontAlgn="b"/>
                      <a:r>
                        <a:rPr lang="en-US" sz="3200" u="none" strike="noStrike">
                          <a:effectLst/>
                        </a:rPr>
                        <a:t>0.400</a:t>
                      </a:r>
                      <a:endParaRPr lang="en-US" sz="3200" b="0" i="0" u="none" strike="noStrike">
                        <a:solidFill>
                          <a:srgbClr val="DD0806"/>
                        </a:solidFill>
                        <a:effectLst/>
                        <a:latin typeface="CG Times"/>
                      </a:endParaRPr>
                    </a:p>
                  </a:txBody>
                  <a:tcPr marL="9525" marR="9525" marT="9525" marB="0" anchor="b"/>
                </a:tc>
                <a:tc>
                  <a:txBody>
                    <a:bodyPr/>
                    <a:lstStyle/>
                    <a:p>
                      <a:pPr algn="ctr" fontAlgn="b"/>
                      <a:r>
                        <a:rPr lang="en-US" sz="3200" u="none" strike="noStrike" dirty="0">
                          <a:effectLst/>
                        </a:rPr>
                        <a:t>5.1</a:t>
                      </a:r>
                      <a:endParaRPr lang="en-US" sz="3200" b="0" i="0" u="none" strike="noStrike" dirty="0">
                        <a:solidFill>
                          <a:srgbClr val="DD0806"/>
                        </a:solidFill>
                        <a:effectLst/>
                        <a:latin typeface="CG Times"/>
                      </a:endParaRPr>
                    </a:p>
                  </a:txBody>
                  <a:tcPr marL="9525" marR="9525" marT="9525" marB="0" anchor="b"/>
                </a:tc>
                <a:tc>
                  <a:txBody>
                    <a:bodyPr/>
                    <a:lstStyle/>
                    <a:p>
                      <a:pPr algn="ctr" fontAlgn="b"/>
                      <a:r>
                        <a:rPr lang="en-US" sz="3200" u="none" strike="noStrike" dirty="0" smtClean="0">
                          <a:effectLst/>
                        </a:rPr>
                        <a:t>5675</a:t>
                      </a:r>
                      <a:endParaRPr lang="en-US" sz="3200" b="0" i="0" u="none" strike="noStrike" dirty="0">
                        <a:solidFill>
                          <a:srgbClr val="DD0806"/>
                        </a:solidFill>
                        <a:effectLst/>
                        <a:latin typeface="CG Times"/>
                      </a:endParaRPr>
                    </a:p>
                  </a:txBody>
                  <a:tcPr marL="9525" marR="9525" marT="9525" marB="0" anchor="b"/>
                </a:tc>
              </a:tr>
              <a:tr h="615635">
                <a:tc>
                  <a:txBody>
                    <a:bodyPr/>
                    <a:lstStyle/>
                    <a:p>
                      <a:pPr algn="ctr" fontAlgn="b"/>
                      <a:r>
                        <a:rPr lang="en-US" sz="3200" u="none" strike="noStrike">
                          <a:effectLst/>
                        </a:rPr>
                        <a:t>0.400</a:t>
                      </a:r>
                      <a:endParaRPr lang="en-US" sz="3200" b="0" i="0" u="none" strike="noStrike">
                        <a:solidFill>
                          <a:srgbClr val="DD0806"/>
                        </a:solidFill>
                        <a:effectLst/>
                        <a:latin typeface="CG Times"/>
                      </a:endParaRPr>
                    </a:p>
                  </a:txBody>
                  <a:tcPr marL="9525" marR="9525" marT="9525" marB="0" anchor="b"/>
                </a:tc>
                <a:tc>
                  <a:txBody>
                    <a:bodyPr/>
                    <a:lstStyle/>
                    <a:p>
                      <a:pPr algn="ctr" fontAlgn="b"/>
                      <a:r>
                        <a:rPr lang="en-US" sz="3200" u="none" strike="noStrike">
                          <a:effectLst/>
                        </a:rPr>
                        <a:t>6.6</a:t>
                      </a:r>
                      <a:endParaRPr lang="en-US" sz="3200" b="0" i="0" u="none" strike="noStrike">
                        <a:solidFill>
                          <a:srgbClr val="DD0806"/>
                        </a:solidFill>
                        <a:effectLst/>
                        <a:latin typeface="CG Times"/>
                      </a:endParaRPr>
                    </a:p>
                  </a:txBody>
                  <a:tcPr marL="9525" marR="9525" marT="9525" marB="0" anchor="b"/>
                </a:tc>
                <a:tc>
                  <a:txBody>
                    <a:bodyPr/>
                    <a:lstStyle/>
                    <a:p>
                      <a:pPr algn="ctr" fontAlgn="b"/>
                      <a:r>
                        <a:rPr lang="en-US" sz="3200" u="none" strike="noStrike" dirty="0" smtClean="0">
                          <a:effectLst/>
                        </a:rPr>
                        <a:t>4335</a:t>
                      </a:r>
                      <a:endParaRPr lang="en-US" sz="3200" b="0" i="0" u="none" strike="noStrike" dirty="0">
                        <a:solidFill>
                          <a:srgbClr val="DD0806"/>
                        </a:solidFill>
                        <a:effectLst/>
                        <a:latin typeface="CG Times"/>
                      </a:endParaRPr>
                    </a:p>
                  </a:txBody>
                  <a:tcPr marL="9525" marR="9525" marT="9525" marB="0" anchor="b"/>
                </a:tc>
              </a:tr>
            </a:tbl>
          </a:graphicData>
        </a:graphic>
      </p:graphicFrame>
    </p:spTree>
    <p:extLst>
      <p:ext uri="{BB962C8B-B14F-4D97-AF65-F5344CB8AC3E}">
        <p14:creationId xmlns:p14="http://schemas.microsoft.com/office/powerpoint/2010/main" val="189911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vs Air, Linear Equation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5070140"/>
              </p:ext>
            </p:extLst>
          </p:nvPr>
        </p:nvGraphicFramePr>
        <p:xfrm>
          <a:off x="304800" y="1524000"/>
          <a:ext cx="8610602" cy="4202429"/>
        </p:xfrm>
        <a:graphic>
          <a:graphicData uri="http://schemas.openxmlformats.org/drawingml/2006/table">
            <a:tbl>
              <a:tblPr>
                <a:tableStyleId>{5C22544A-7EE6-4342-B048-85BDC9FD1C3A}</a:tableStyleId>
              </a:tblPr>
              <a:tblGrid>
                <a:gridCol w="2397270"/>
                <a:gridCol w="2397270"/>
                <a:gridCol w="1908031"/>
                <a:gridCol w="1908031"/>
              </a:tblGrid>
              <a:tr h="391466">
                <a:tc>
                  <a:txBody>
                    <a:bodyPr/>
                    <a:lstStyle/>
                    <a:p>
                      <a:pPr algn="l" fontAlgn="b"/>
                      <a:r>
                        <a:rPr lang="en-US" sz="2800" u="none" strike="noStrike" dirty="0">
                          <a:effectLst/>
                        </a:rPr>
                        <a:t>Y = mx + b</a:t>
                      </a:r>
                      <a:endParaRPr lang="en-US" sz="2800" b="0" i="0" u="none" strike="noStrike" dirty="0">
                        <a:effectLst/>
                        <a:latin typeface="CG Times"/>
                      </a:endParaRPr>
                    </a:p>
                  </a:txBody>
                  <a:tcPr marL="9525" marR="9525" marT="9525" marB="0" anchor="b"/>
                </a:tc>
                <a:tc>
                  <a:txBody>
                    <a:bodyPr/>
                    <a:lstStyle/>
                    <a:p>
                      <a:pPr algn="l" fontAlgn="b"/>
                      <a:endParaRPr lang="en-US" sz="2800" b="0" i="0" u="none" strike="noStrike">
                        <a:effectLst/>
                        <a:latin typeface="CG Times"/>
                      </a:endParaRPr>
                    </a:p>
                  </a:txBody>
                  <a:tcPr marL="9525" marR="9525" marT="9525" marB="0" anchor="b"/>
                </a:tc>
                <a:tc>
                  <a:txBody>
                    <a:bodyPr/>
                    <a:lstStyle/>
                    <a:p>
                      <a:pPr algn="l" fontAlgn="b"/>
                      <a:endParaRPr lang="en-US" sz="2800" b="0" i="0" u="none" strike="noStrike">
                        <a:effectLst/>
                        <a:latin typeface="CG Times"/>
                      </a:endParaRPr>
                    </a:p>
                  </a:txBody>
                  <a:tcPr marL="9525" marR="9525" marT="9525" marB="0" anchor="b"/>
                </a:tc>
                <a:tc>
                  <a:txBody>
                    <a:bodyPr/>
                    <a:lstStyle/>
                    <a:p>
                      <a:pPr algn="l" fontAlgn="b"/>
                      <a:endParaRPr lang="en-US" sz="2800" b="0" i="0" u="none" strike="noStrike">
                        <a:effectLst/>
                        <a:latin typeface="CG Times"/>
                      </a:endParaRPr>
                    </a:p>
                  </a:txBody>
                  <a:tcPr marL="9525" marR="9525" marT="9525" marB="0" anchor="b"/>
                </a:tc>
              </a:tr>
              <a:tr h="391466">
                <a:tc>
                  <a:txBody>
                    <a:bodyPr/>
                    <a:lstStyle/>
                    <a:p>
                      <a:pPr algn="l" fontAlgn="b"/>
                      <a:r>
                        <a:rPr lang="en-US" sz="2800" u="none" strike="noStrike" dirty="0">
                          <a:effectLst/>
                        </a:rPr>
                        <a:t>Where:</a:t>
                      </a:r>
                      <a:endParaRPr lang="en-US" sz="2800" b="0" i="0" u="none" strike="noStrike" dirty="0">
                        <a:effectLst/>
                        <a:latin typeface="CG Times"/>
                      </a:endParaRPr>
                    </a:p>
                  </a:txBody>
                  <a:tcPr marL="9525" marR="9525" marT="9525" marB="0" anchor="b"/>
                </a:tc>
                <a:tc>
                  <a:txBody>
                    <a:bodyPr/>
                    <a:lstStyle/>
                    <a:p>
                      <a:pPr algn="l" fontAlgn="b"/>
                      <a:r>
                        <a:rPr lang="en-US" sz="2800" u="none" strike="noStrike">
                          <a:effectLst/>
                        </a:rPr>
                        <a:t>m =</a:t>
                      </a:r>
                      <a:endParaRPr lang="en-US" sz="2800" b="0" i="0" u="none" strike="noStrike">
                        <a:effectLst/>
                        <a:latin typeface="CG Times"/>
                      </a:endParaRPr>
                    </a:p>
                  </a:txBody>
                  <a:tcPr marL="9525" marR="9525" marT="9525" marB="0" anchor="b"/>
                </a:tc>
                <a:tc>
                  <a:txBody>
                    <a:bodyPr/>
                    <a:lstStyle/>
                    <a:p>
                      <a:pPr algn="l" fontAlgn="b"/>
                      <a:endParaRPr lang="en-US" sz="2800" b="0" i="0" u="none" strike="noStrike">
                        <a:effectLst/>
                        <a:latin typeface="CG Times"/>
                      </a:endParaRPr>
                    </a:p>
                  </a:txBody>
                  <a:tcPr marL="9525" marR="9525" marT="9525" marB="0" anchor="b"/>
                </a:tc>
                <a:tc>
                  <a:txBody>
                    <a:bodyPr/>
                    <a:lstStyle/>
                    <a:p>
                      <a:pPr algn="l" fontAlgn="b"/>
                      <a:endParaRPr lang="en-US" sz="2800" b="0" i="0" u="none" strike="noStrike">
                        <a:effectLst/>
                        <a:latin typeface="CG Times"/>
                      </a:endParaRPr>
                    </a:p>
                  </a:txBody>
                  <a:tcPr marL="9525" marR="9525" marT="9525" marB="0" anchor="b"/>
                </a:tc>
              </a:tr>
              <a:tr h="391466">
                <a:tc>
                  <a:txBody>
                    <a:bodyPr/>
                    <a:lstStyle/>
                    <a:p>
                      <a:pPr algn="l" fontAlgn="b"/>
                      <a:endParaRPr lang="en-US" sz="2800" b="0" i="0" u="none" strike="noStrike" dirty="0">
                        <a:solidFill>
                          <a:srgbClr val="DD0806"/>
                        </a:solidFill>
                        <a:effectLst/>
                        <a:latin typeface="CG Times"/>
                      </a:endParaRPr>
                    </a:p>
                  </a:txBody>
                  <a:tcPr marL="9525" marR="9525" marT="9525" marB="0" anchor="b"/>
                </a:tc>
                <a:tc gridSpan="2">
                  <a:txBody>
                    <a:bodyPr/>
                    <a:lstStyle/>
                    <a:p>
                      <a:pPr algn="l" fontAlgn="b"/>
                      <a:r>
                        <a:rPr lang="en-US" sz="2800" u="none" strike="noStrike" dirty="0">
                          <a:effectLst/>
                        </a:rPr>
                        <a:t>Slope, Loss of</a:t>
                      </a:r>
                      <a:endParaRPr lang="en-US" sz="2800" b="0" i="0" u="none" strike="noStrike" dirty="0">
                        <a:effectLst/>
                        <a:latin typeface="CG Times"/>
                      </a:endParaRPr>
                    </a:p>
                  </a:txBody>
                  <a:tcPr marL="9525" marR="9525" marT="9525" marB="0" anchor="b"/>
                </a:tc>
                <a:tc hMerge="1">
                  <a:txBody>
                    <a:bodyPr/>
                    <a:lstStyle/>
                    <a:p>
                      <a:endParaRPr lang="en-US"/>
                    </a:p>
                  </a:txBody>
                  <a:tcPr/>
                </a:tc>
                <a:tc>
                  <a:txBody>
                    <a:bodyPr/>
                    <a:lstStyle/>
                    <a:p>
                      <a:pPr algn="l" fontAlgn="b"/>
                      <a:r>
                        <a:rPr lang="en-US" sz="2800" u="none" strike="noStrike">
                          <a:effectLst/>
                        </a:rPr>
                        <a:t>b =</a:t>
                      </a:r>
                      <a:endParaRPr lang="en-US" sz="2800" b="0" i="0" u="none" strike="noStrike">
                        <a:effectLst/>
                        <a:latin typeface="CG Times"/>
                      </a:endParaRPr>
                    </a:p>
                  </a:txBody>
                  <a:tcPr marL="9525" marR="9525" marT="9525" marB="0" anchor="b"/>
                </a:tc>
              </a:tr>
              <a:tr h="349601">
                <a:tc>
                  <a:txBody>
                    <a:bodyPr/>
                    <a:lstStyle/>
                    <a:p>
                      <a:pPr algn="l" fontAlgn="b"/>
                      <a:endParaRPr lang="en-US" sz="2800" b="0" i="0" u="none" strike="noStrike" dirty="0">
                        <a:solidFill>
                          <a:srgbClr val="DD0806"/>
                        </a:solidFill>
                        <a:effectLst/>
                        <a:latin typeface="CG Times"/>
                      </a:endParaRPr>
                    </a:p>
                  </a:txBody>
                  <a:tcPr marL="9525" marR="9525" marT="9525" marB="0" anchor="b"/>
                </a:tc>
                <a:tc gridSpan="2">
                  <a:txBody>
                    <a:bodyPr/>
                    <a:lstStyle/>
                    <a:p>
                      <a:pPr algn="l" fontAlgn="b"/>
                      <a:r>
                        <a:rPr lang="en-US" sz="2800" u="none" strike="noStrike" dirty="0">
                          <a:effectLst/>
                        </a:rPr>
                        <a:t>psi/1.0 %Air</a:t>
                      </a:r>
                      <a:endParaRPr lang="en-US" sz="2800" b="0" i="0" u="none" strike="noStrike" dirty="0">
                        <a:effectLst/>
                        <a:latin typeface="CG Times"/>
                      </a:endParaRPr>
                    </a:p>
                  </a:txBody>
                  <a:tcPr marL="9525" marR="9525" marT="9525" marB="0" anchor="b"/>
                </a:tc>
                <a:tc hMerge="1">
                  <a:txBody>
                    <a:bodyPr/>
                    <a:lstStyle/>
                    <a:p>
                      <a:endParaRPr lang="en-US"/>
                    </a:p>
                  </a:txBody>
                  <a:tcPr/>
                </a:tc>
                <a:tc>
                  <a:txBody>
                    <a:bodyPr/>
                    <a:lstStyle/>
                    <a:p>
                      <a:pPr algn="l" fontAlgn="b"/>
                      <a:r>
                        <a:rPr lang="en-US" sz="2800" u="none" strike="noStrike">
                          <a:effectLst/>
                        </a:rPr>
                        <a:t>y intercept</a:t>
                      </a:r>
                      <a:endParaRPr lang="en-US" sz="2800" b="0" i="0" u="none" strike="noStrike">
                        <a:effectLst/>
                        <a:latin typeface="CG Times"/>
                      </a:endParaRPr>
                    </a:p>
                  </a:txBody>
                  <a:tcPr marL="9525" marR="9525" marT="9525" marB="0" anchor="b"/>
                </a:tc>
              </a:tr>
              <a:tr h="391466">
                <a:tc>
                  <a:txBody>
                    <a:bodyPr/>
                    <a:lstStyle/>
                    <a:p>
                      <a:pPr algn="l" fontAlgn="b"/>
                      <a:endParaRPr lang="en-US" sz="2800" b="0" i="0" u="none" strike="noStrike" dirty="0">
                        <a:solidFill>
                          <a:srgbClr val="DD0806"/>
                        </a:solidFill>
                        <a:effectLst/>
                        <a:latin typeface="CG Times"/>
                      </a:endParaRPr>
                    </a:p>
                  </a:txBody>
                  <a:tcPr marL="9525" marR="9525" marT="9525" marB="0" anchor="b"/>
                </a:tc>
                <a:tc>
                  <a:txBody>
                    <a:bodyPr/>
                    <a:lstStyle/>
                    <a:p>
                      <a:pPr algn="l" fontAlgn="b"/>
                      <a:r>
                        <a:rPr lang="en-US" sz="2800" u="none" strike="noStrike" dirty="0" smtClean="0">
                          <a:effectLst/>
                        </a:rPr>
                        <a:t>= -827</a:t>
                      </a:r>
                      <a:endParaRPr lang="en-US" sz="2800" b="0" i="0" u="none" strike="noStrike" dirty="0">
                        <a:effectLst/>
                        <a:latin typeface="CG Times"/>
                      </a:endParaRPr>
                    </a:p>
                  </a:txBody>
                  <a:tcPr marL="9525" marR="9525" marT="9525" marB="0" anchor="b"/>
                </a:tc>
                <a:tc>
                  <a:txBody>
                    <a:bodyPr/>
                    <a:lstStyle/>
                    <a:p>
                      <a:pPr algn="l" fontAlgn="b"/>
                      <a:endParaRPr lang="en-US" sz="2800" b="0" i="0" u="none" strike="noStrike" dirty="0">
                        <a:effectLst/>
                        <a:latin typeface="CG Times"/>
                      </a:endParaRPr>
                    </a:p>
                  </a:txBody>
                  <a:tcPr marL="9525" marR="9525" marT="9525" marB="0" anchor="b"/>
                </a:tc>
                <a:tc>
                  <a:txBody>
                    <a:bodyPr/>
                    <a:lstStyle/>
                    <a:p>
                      <a:pPr algn="l" fontAlgn="b"/>
                      <a:r>
                        <a:rPr lang="en-US" sz="2800" u="none" strike="noStrike" dirty="0" smtClean="0">
                          <a:effectLst/>
                        </a:rPr>
                        <a:t>= 9893</a:t>
                      </a:r>
                      <a:endParaRPr lang="en-US" sz="2800" b="0" i="0" u="none" strike="noStrike" dirty="0">
                        <a:effectLst/>
                        <a:latin typeface="CG Times"/>
                      </a:endParaRPr>
                    </a:p>
                  </a:txBody>
                  <a:tcPr marL="9525" marR="9525" marT="9525" marB="0" anchor="b"/>
                </a:tc>
              </a:tr>
              <a:tr h="1865226">
                <a:tc>
                  <a:txBody>
                    <a:bodyPr/>
                    <a:lstStyle/>
                    <a:p>
                      <a:pPr algn="l" fontAlgn="b"/>
                      <a:r>
                        <a:rPr lang="en-US" sz="2800" u="none" strike="noStrike" dirty="0" smtClean="0">
                          <a:effectLst/>
                        </a:rPr>
                        <a:t>Compressive Strength </a:t>
                      </a:r>
                    </a:p>
                    <a:p>
                      <a:pPr algn="l" fontAlgn="b"/>
                      <a:endParaRPr lang="en-US" sz="2400" b="0" i="0" u="none" strike="noStrike" dirty="0" smtClean="0">
                        <a:effectLst/>
                        <a:latin typeface="CG Times"/>
                      </a:endParaRPr>
                    </a:p>
                    <a:p>
                      <a:pPr algn="l" fontAlgn="b"/>
                      <a:r>
                        <a:rPr lang="en-US" sz="2400" b="0" i="0" u="none" strike="noStrike" dirty="0" smtClean="0">
                          <a:effectLst/>
                          <a:latin typeface="CG Times"/>
                        </a:rPr>
                        <a:t>8% </a:t>
                      </a:r>
                      <a:r>
                        <a:rPr lang="en-US" sz="2400" b="0" i="0" u="none" strike="noStrike" smtClean="0">
                          <a:effectLst/>
                          <a:latin typeface="CG Times"/>
                        </a:rPr>
                        <a:t>Air gives:</a:t>
                      </a:r>
                      <a:endParaRPr lang="en-US" sz="2400" b="0" i="0" u="none" strike="noStrike" dirty="0" smtClean="0">
                        <a:effectLst/>
                        <a:latin typeface="CG Times"/>
                      </a:endParaRPr>
                    </a:p>
                    <a:p>
                      <a:pPr algn="l" fontAlgn="b"/>
                      <a:endParaRPr lang="en-US" sz="2800" b="0" i="0" u="none" strike="noStrike" dirty="0">
                        <a:effectLst/>
                        <a:latin typeface="CG Times"/>
                      </a:endParaRPr>
                    </a:p>
                  </a:txBody>
                  <a:tcPr marL="9525" marR="9525" marT="9525" marB="0" anchor="b"/>
                </a:tc>
                <a:tc>
                  <a:txBody>
                    <a:bodyPr/>
                    <a:lstStyle/>
                    <a:p>
                      <a:pPr algn="ctr" fontAlgn="b"/>
                      <a:r>
                        <a:rPr lang="en-US" sz="2800" u="none" strike="noStrike" dirty="0" smtClean="0">
                          <a:effectLst/>
                        </a:rPr>
                        <a:t>= -827(% </a:t>
                      </a:r>
                      <a:r>
                        <a:rPr lang="en-US" sz="2800" u="none" strike="noStrike" dirty="0">
                          <a:effectLst/>
                        </a:rPr>
                        <a:t>Air) </a:t>
                      </a:r>
                      <a:r>
                        <a:rPr lang="en-US" sz="2800" u="none" strike="noStrike" dirty="0" smtClean="0">
                          <a:effectLst/>
                        </a:rPr>
                        <a:t>+</a:t>
                      </a:r>
                    </a:p>
                    <a:p>
                      <a:pPr algn="ctr" fontAlgn="b"/>
                      <a:endParaRPr lang="en-US" sz="2800" b="0" i="0" u="none" strike="noStrike" dirty="0" smtClean="0">
                        <a:effectLst/>
                        <a:latin typeface="CG Times"/>
                      </a:endParaRPr>
                    </a:p>
                    <a:p>
                      <a:pPr algn="ctr" fontAlgn="b"/>
                      <a:r>
                        <a:rPr lang="en-US" sz="2400" b="0" i="0" u="none" strike="noStrike" dirty="0" smtClean="0">
                          <a:effectLst/>
                          <a:latin typeface="CG Times"/>
                        </a:rPr>
                        <a:t>= -827(8) +</a:t>
                      </a:r>
                    </a:p>
                    <a:p>
                      <a:pPr algn="ctr" fontAlgn="b"/>
                      <a:endParaRPr lang="en-US" sz="2800" b="0" i="0" u="none" strike="noStrike" dirty="0">
                        <a:effectLst/>
                        <a:latin typeface="CG Times"/>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800" u="none" strike="noStrike" dirty="0" smtClean="0">
                          <a:effectLst/>
                        </a:rPr>
                        <a:t>9893 psi</a:t>
                      </a:r>
                    </a:p>
                    <a:p>
                      <a:pPr marL="0" marR="0" indent="0" algn="r" defTabSz="914400" rtl="0" eaLnBrk="1" fontAlgn="b" latinLnBrk="0" hangingPunct="1">
                        <a:lnSpc>
                          <a:spcPct val="100000"/>
                        </a:lnSpc>
                        <a:spcBef>
                          <a:spcPts val="0"/>
                        </a:spcBef>
                        <a:spcAft>
                          <a:spcPts val="0"/>
                        </a:spcAft>
                        <a:buClrTx/>
                        <a:buSzTx/>
                        <a:buFontTx/>
                        <a:buNone/>
                        <a:tabLst/>
                        <a:defRPr/>
                      </a:pPr>
                      <a:endParaRPr lang="en-US" sz="2800" b="0" i="0" u="none" strike="noStrike" dirty="0" smtClean="0">
                        <a:effectLst/>
                        <a:latin typeface="CG Times"/>
                      </a:endParaRPr>
                    </a:p>
                    <a:p>
                      <a:pPr marL="0" marR="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effectLst/>
                          <a:latin typeface="CG Times"/>
                        </a:rPr>
                        <a:t>9893 = 3277  </a:t>
                      </a:r>
                    </a:p>
                    <a:p>
                      <a:pPr marL="0" marR="0" indent="0" algn="r" defTabSz="914400" rtl="0" eaLnBrk="1" fontAlgn="b" latinLnBrk="0" hangingPunct="1">
                        <a:lnSpc>
                          <a:spcPct val="100000"/>
                        </a:lnSpc>
                        <a:spcBef>
                          <a:spcPts val="0"/>
                        </a:spcBef>
                        <a:spcAft>
                          <a:spcPts val="0"/>
                        </a:spcAft>
                        <a:buClrTx/>
                        <a:buSzTx/>
                        <a:buFontTx/>
                        <a:buNone/>
                        <a:tabLst/>
                        <a:defRPr/>
                      </a:pPr>
                      <a:endParaRPr lang="en-US" sz="2400" b="0" i="0" u="none" strike="noStrike" dirty="0" smtClean="0">
                        <a:effectLst/>
                        <a:latin typeface="CG Times"/>
                      </a:endParaRPr>
                    </a:p>
                  </a:txBody>
                  <a:tcPr marL="9525" marR="9525" marT="9525" marB="0" anchor="b"/>
                </a:tc>
                <a:tc>
                  <a:txBody>
                    <a:bodyPr/>
                    <a:lstStyle/>
                    <a:p>
                      <a:pPr algn="l" fontAlgn="b"/>
                      <a:r>
                        <a:rPr lang="en-US" sz="2400" b="0" i="0" u="none" strike="noStrike" dirty="0" smtClean="0">
                          <a:effectLst/>
                          <a:latin typeface="CG Times"/>
                        </a:rPr>
                        <a:t> psi</a:t>
                      </a:r>
                    </a:p>
                    <a:p>
                      <a:pPr algn="l" fontAlgn="b"/>
                      <a:endParaRPr lang="en-US" sz="2800" b="0" i="0" u="none" strike="noStrike" dirty="0" smtClean="0">
                        <a:effectLst/>
                        <a:latin typeface="CG Times"/>
                      </a:endParaRPr>
                    </a:p>
                  </a:txBody>
                  <a:tcPr marL="9525" marR="9525" marT="9525" marB="0" anchor="b"/>
                </a:tc>
              </a:tr>
            </a:tbl>
          </a:graphicData>
        </a:graphic>
      </p:graphicFrame>
    </p:spTree>
    <p:extLst>
      <p:ext uri="{BB962C8B-B14F-4D97-AF65-F5344CB8AC3E}">
        <p14:creationId xmlns:p14="http://schemas.microsoft.com/office/powerpoint/2010/main" val="2592561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Air-Entrained Strength vs Age </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0938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1026" name="Picture 2" descr="C:\Users\rsgiessel\Desktop\Personal\Magadan Memorial Death Mask.JPG"/>
          <p:cNvPicPr>
            <a:picLocks noChangeAspect="1" noChangeArrowheads="1"/>
          </p:cNvPicPr>
          <p:nvPr/>
        </p:nvPicPr>
        <p:blipFill rotWithShape="1">
          <a:blip r:embed="rId2">
            <a:extLst>
              <a:ext uri="{28A0092B-C50C-407E-A947-70E740481C1C}">
                <a14:useLocalDpi xmlns:a14="http://schemas.microsoft.com/office/drawing/2010/main" val="0"/>
              </a:ext>
            </a:extLst>
          </a:blip>
          <a:srcRect l="26040" t="15520" r="18285" b="34013"/>
          <a:stretch/>
        </p:blipFill>
        <p:spPr bwMode="auto">
          <a:xfrm>
            <a:off x="2514600" y="1075096"/>
            <a:ext cx="4648200" cy="5617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99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Aggregate Gradation</a:t>
            </a:r>
            <a:endParaRPr lang="en-US" dirty="0"/>
          </a:p>
        </p:txBody>
      </p:sp>
      <p:sp>
        <p:nvSpPr>
          <p:cNvPr id="3" name="Content Placeholder 2"/>
          <p:cNvSpPr>
            <a:spLocks noGrp="1"/>
          </p:cNvSpPr>
          <p:nvPr>
            <p:ph idx="1"/>
          </p:nvPr>
        </p:nvSpPr>
        <p:spPr/>
        <p:txBody>
          <a:bodyPr/>
          <a:lstStyle/>
          <a:p>
            <a:r>
              <a:rPr lang="en-US" dirty="0" smtClean="0"/>
              <a:t>Combined Aggregate gradations that plot near the maximum density line on a gradation curve typically require less cementitious material and produce concretes with lower shrinkage than concretes that use open-graded aggregate mixtures. </a:t>
            </a:r>
            <a:endParaRPr lang="en-US" dirty="0"/>
          </a:p>
        </p:txBody>
      </p:sp>
    </p:spTree>
    <p:extLst>
      <p:ext uri="{BB962C8B-B14F-4D97-AF65-F5344CB8AC3E}">
        <p14:creationId xmlns:p14="http://schemas.microsoft.com/office/powerpoint/2010/main" val="127937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Aggregate Properties</a:t>
            </a:r>
            <a:endParaRPr lang="en-US" dirty="0"/>
          </a:p>
        </p:txBody>
      </p:sp>
      <p:sp>
        <p:nvSpPr>
          <p:cNvPr id="3" name="Content Placeholder 2"/>
          <p:cNvSpPr>
            <a:spLocks noGrp="1"/>
          </p:cNvSpPr>
          <p:nvPr>
            <p:ph idx="1"/>
          </p:nvPr>
        </p:nvSpPr>
        <p:spPr/>
        <p:txBody>
          <a:bodyPr>
            <a:normAutofit/>
          </a:bodyPr>
          <a:lstStyle/>
          <a:p>
            <a:r>
              <a:rPr lang="en-US" dirty="0"/>
              <a:t>Aggregate properties important to concrete </a:t>
            </a:r>
            <a:r>
              <a:rPr lang="en-US" dirty="0" smtClean="0"/>
              <a:t>mix design include; absorption</a:t>
            </a:r>
            <a:r>
              <a:rPr lang="en-US" dirty="0"/>
              <a:t>, apparent, bulk </a:t>
            </a:r>
            <a:r>
              <a:rPr lang="en-US" dirty="0" smtClean="0"/>
              <a:t>SSD, </a:t>
            </a:r>
            <a:r>
              <a:rPr lang="en-US" dirty="0"/>
              <a:t>and bulk specific gravity of each fine &amp; coarse </a:t>
            </a:r>
            <a:r>
              <a:rPr lang="en-US" dirty="0" smtClean="0"/>
              <a:t>aggregate.  Sodium </a:t>
            </a:r>
            <a:r>
              <a:rPr lang="en-US" dirty="0"/>
              <a:t>Sulfate </a:t>
            </a:r>
            <a:r>
              <a:rPr lang="en-US" dirty="0" smtClean="0"/>
              <a:t>Soundness or Freeze/Thaw durability, Deleterious particles, Aggregate hardness (for pavements)</a:t>
            </a:r>
          </a:p>
          <a:p>
            <a:r>
              <a:rPr lang="en-US" dirty="0" smtClean="0"/>
              <a:t>ASR is almost never a problem in Alaska</a:t>
            </a:r>
            <a:endParaRPr lang="en-US" dirty="0"/>
          </a:p>
        </p:txBody>
      </p:sp>
    </p:spTree>
    <p:extLst>
      <p:ext uri="{BB962C8B-B14F-4D97-AF65-F5344CB8AC3E}">
        <p14:creationId xmlns:p14="http://schemas.microsoft.com/office/powerpoint/2010/main" val="153882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Cementitious </a:t>
            </a:r>
            <a:r>
              <a:rPr lang="en-US" b="1" dirty="0"/>
              <a:t>Materials</a:t>
            </a:r>
            <a:br>
              <a:rPr lang="en-US" b="1" dirty="0"/>
            </a:br>
            <a:endParaRPr lang="en-US" dirty="0"/>
          </a:p>
        </p:txBody>
      </p:sp>
      <p:sp>
        <p:nvSpPr>
          <p:cNvPr id="3" name="Content Placeholder 2"/>
          <p:cNvSpPr>
            <a:spLocks noGrp="1"/>
          </p:cNvSpPr>
          <p:nvPr>
            <p:ph idx="1"/>
          </p:nvPr>
        </p:nvSpPr>
        <p:spPr/>
        <p:txBody>
          <a:bodyPr/>
          <a:lstStyle/>
          <a:p>
            <a:r>
              <a:rPr lang="en-US" dirty="0"/>
              <a:t>Cementitious materials acceptable for concrete shall include; Portland Cement, Class C and F Fly Ash, Ground, Granulated Blast Furnace Slag (GGBF), Silica Fume, and Meta-Kaolin.</a:t>
            </a:r>
          </a:p>
          <a:p>
            <a:endParaRPr lang="en-US" dirty="0"/>
          </a:p>
        </p:txBody>
      </p:sp>
    </p:spTree>
    <p:extLst>
      <p:ext uri="{BB962C8B-B14F-4D97-AF65-F5344CB8AC3E}">
        <p14:creationId xmlns:p14="http://schemas.microsoft.com/office/powerpoint/2010/main" val="327972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Admixtures</a:t>
            </a:r>
            <a:br>
              <a:rPr lang="en-US" b="1" dirty="0"/>
            </a:br>
            <a:endParaRPr lang="en-US" dirty="0"/>
          </a:p>
        </p:txBody>
      </p:sp>
      <p:sp>
        <p:nvSpPr>
          <p:cNvPr id="3" name="Content Placeholder 2"/>
          <p:cNvSpPr>
            <a:spLocks noGrp="1"/>
          </p:cNvSpPr>
          <p:nvPr>
            <p:ph idx="1"/>
          </p:nvPr>
        </p:nvSpPr>
        <p:spPr/>
        <p:txBody>
          <a:bodyPr/>
          <a:lstStyle/>
          <a:p>
            <a:r>
              <a:rPr lang="en-US" dirty="0"/>
              <a:t>Admixture materials acceptable for concrete shall include, water-reducers, surfactants, viscosity modifiers, air-entrainment, crack reducers, shrinkage reducers, accelerators, retarders, </a:t>
            </a:r>
            <a:r>
              <a:rPr lang="en-US" dirty="0" smtClean="0"/>
              <a:t>water proofers, surface </a:t>
            </a:r>
            <a:r>
              <a:rPr lang="en-US" dirty="0"/>
              <a:t>sealers and hardeners.</a:t>
            </a:r>
          </a:p>
          <a:p>
            <a:endParaRPr lang="en-US" dirty="0"/>
          </a:p>
        </p:txBody>
      </p:sp>
    </p:spTree>
    <p:extLst>
      <p:ext uri="{BB962C8B-B14F-4D97-AF65-F5344CB8AC3E}">
        <p14:creationId xmlns:p14="http://schemas.microsoft.com/office/powerpoint/2010/main" val="19166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Fibers</a:t>
            </a:r>
            <a:br>
              <a:rPr lang="en-US" b="1" dirty="0"/>
            </a:br>
            <a:endParaRPr lang="en-US" dirty="0"/>
          </a:p>
        </p:txBody>
      </p:sp>
      <p:sp>
        <p:nvSpPr>
          <p:cNvPr id="3" name="Content Placeholder 2"/>
          <p:cNvSpPr>
            <a:spLocks noGrp="1"/>
          </p:cNvSpPr>
          <p:nvPr>
            <p:ph idx="1"/>
          </p:nvPr>
        </p:nvSpPr>
        <p:spPr/>
        <p:txBody>
          <a:bodyPr/>
          <a:lstStyle/>
          <a:p>
            <a:r>
              <a:rPr lang="en-US" dirty="0"/>
              <a:t>Fiber materials are acceptable for reinforcement, shrinkage and crack control in concrete and shall include; steel, stainless steel, synthetic, and alkali-resistant </a:t>
            </a:r>
            <a:r>
              <a:rPr lang="en-US" dirty="0" smtClean="0"/>
              <a:t>cellulose fibers.</a:t>
            </a:r>
            <a:endParaRPr lang="en-US" dirty="0"/>
          </a:p>
          <a:p>
            <a:endParaRPr lang="en-US" dirty="0"/>
          </a:p>
        </p:txBody>
      </p:sp>
    </p:spTree>
    <p:extLst>
      <p:ext uri="{BB962C8B-B14F-4D97-AF65-F5344CB8AC3E}">
        <p14:creationId xmlns:p14="http://schemas.microsoft.com/office/powerpoint/2010/main" val="37032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Internal Curing</a:t>
            </a:r>
          </a:p>
        </p:txBody>
      </p:sp>
      <p:sp>
        <p:nvSpPr>
          <p:cNvPr id="3" name="Content Placeholder 2"/>
          <p:cNvSpPr>
            <a:spLocks noGrp="1"/>
          </p:cNvSpPr>
          <p:nvPr>
            <p:ph idx="1"/>
          </p:nvPr>
        </p:nvSpPr>
        <p:spPr/>
        <p:txBody>
          <a:bodyPr/>
          <a:lstStyle/>
          <a:p>
            <a:r>
              <a:rPr lang="en-US" dirty="0"/>
              <a:t>Internal curing materials include; expanded shale clay or slate fine aggregates, alkali-resistant cellulose, super-absorbent polymers, and  naturally occurring aggregates of volcanic origin meeting ASTM C1761.</a:t>
            </a:r>
          </a:p>
        </p:txBody>
      </p:sp>
    </p:spTree>
    <p:extLst>
      <p:ext uri="{BB962C8B-B14F-4D97-AF65-F5344CB8AC3E}">
        <p14:creationId xmlns:p14="http://schemas.microsoft.com/office/powerpoint/2010/main" val="2842316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2656</Words>
  <Application>Microsoft Macintosh PowerPoint</Application>
  <PresentationFormat>On-screen Show (4:3)</PresentationFormat>
  <Paragraphs>742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ATM for Concrete Mix Designs</vt:lpstr>
      <vt:lpstr>ATM 530</vt:lpstr>
      <vt:lpstr>Significance  </vt:lpstr>
      <vt:lpstr>Combined Aggregate Gradation</vt:lpstr>
      <vt:lpstr>Critical Aggregate Properties</vt:lpstr>
      <vt:lpstr>Cementitious Materials </vt:lpstr>
      <vt:lpstr>Admixtures </vt:lpstr>
      <vt:lpstr>Fibers </vt:lpstr>
      <vt:lpstr>Internal Curing</vt:lpstr>
      <vt:lpstr>Apparatus </vt:lpstr>
      <vt:lpstr>Proportioning Concrete  </vt:lpstr>
      <vt:lpstr>Trial Batches, Minimum of 3 or 5?</vt:lpstr>
      <vt:lpstr>First Trial Batch</vt:lpstr>
      <vt:lpstr>Subsequent Trial Batches</vt:lpstr>
      <vt:lpstr>Fresh Concrete Properties</vt:lpstr>
      <vt:lpstr>Preparing Concrete Test Specimens for High Performance Concrete </vt:lpstr>
      <vt:lpstr>Test Cylinders</vt:lpstr>
      <vt:lpstr>Curing of Specimens </vt:lpstr>
      <vt:lpstr>Hardened Concrete Properties </vt:lpstr>
      <vt:lpstr>Graphing Test Results </vt:lpstr>
      <vt:lpstr>Determine Optimum w/c Ratio </vt:lpstr>
      <vt:lpstr>Mix Design Report </vt:lpstr>
      <vt:lpstr>Duplicate Coarse Aggregate SpG</vt:lpstr>
      <vt:lpstr>Duplicate Fine Aggregate SpG</vt:lpstr>
      <vt:lpstr>Combined Concrete Aggregate Grading</vt:lpstr>
      <vt:lpstr>Combined Aggregate Calculation</vt:lpstr>
      <vt:lpstr>Combined Aggregate 0.45 Power</vt:lpstr>
      <vt:lpstr>Strength vs w/c Ratio</vt:lpstr>
      <vt:lpstr>No Air Strength vs Age</vt:lpstr>
      <vt:lpstr>Strength vs Air Content</vt:lpstr>
      <vt:lpstr>Y = mx + b</vt:lpstr>
      <vt:lpstr>Strength vs Air, Linear Equation</vt:lpstr>
      <vt:lpstr>Air-Entrained Strength vs Age </vt:lpstr>
      <vt:lpstr>Thank You</vt:lpstr>
    </vt:vector>
  </TitlesOfParts>
  <Company>State of Alaska DOT&amp;PF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Giessel, Richard S (DOT)</dc:creator>
  <cp:lastModifiedBy>Richard Giessel</cp:lastModifiedBy>
  <cp:revision>30</cp:revision>
  <dcterms:created xsi:type="dcterms:W3CDTF">2014-11-21T02:52:56Z</dcterms:created>
  <dcterms:modified xsi:type="dcterms:W3CDTF">2014-11-22T07:41:47Z</dcterms:modified>
</cp:coreProperties>
</file>