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4"/>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Abril Fatface" charset="1" panose="02000503000000020003"/>
      <p:regular r:id="rId10"/>
    </p:embeddedFont>
    <p:embeddedFont>
      <p:font typeface="Abril Fatface Italics" charset="1" panose="02000503000000020003"/>
      <p:regular r:id="rId11"/>
    </p:embeddedFont>
    <p:embeddedFont>
      <p:font typeface="Jingleberry" charset="1" panose="02000A03000000000000"/>
      <p:regular r:id="rId12"/>
    </p:embeddedFont>
    <p:embeddedFont>
      <p:font typeface="Lazydog" charset="1" panose="0000000000000000000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slides/slide1.xml" Type="http://schemas.openxmlformats.org/officeDocument/2006/relationships/slide"/><Relationship Id="rId15" Target="slides/slide2.xml" Type="http://schemas.openxmlformats.org/officeDocument/2006/relationships/slide"/><Relationship Id="rId16" Target="slides/slide3.xml" Type="http://schemas.openxmlformats.org/officeDocument/2006/relationships/slide"/><Relationship Id="rId17" Target="slides/slide4.xml" Type="http://schemas.openxmlformats.org/officeDocument/2006/relationships/slide"/><Relationship Id="rId18" Target="slides/slide5.xml" Type="http://schemas.openxmlformats.org/officeDocument/2006/relationships/slide"/><Relationship Id="rId19" Target="slides/slide6.xml" Type="http://schemas.openxmlformats.org/officeDocument/2006/relationships/slide"/><Relationship Id="rId2" Target="presProps.xml" Type="http://schemas.openxmlformats.org/officeDocument/2006/relationships/presProps"/><Relationship Id="rId20" Target="slides/slide7.xml" Type="http://schemas.openxmlformats.org/officeDocument/2006/relationships/slide"/><Relationship Id="rId21" Target="slides/slide8.xml" Type="http://schemas.openxmlformats.org/officeDocument/2006/relationships/slide"/><Relationship Id="rId22" Target="slides/slide9.xml" Type="http://schemas.openxmlformats.org/officeDocument/2006/relationships/slide"/><Relationship Id="rId23" Target="slides/slide10.xml" Type="http://schemas.openxmlformats.org/officeDocument/2006/relationships/slide"/><Relationship Id="rId24" Target="slides/slide11.xml" Type="http://schemas.openxmlformats.org/officeDocument/2006/relationships/slide"/><Relationship Id="rId25" Target="slides/slide12.xml" Type="http://schemas.openxmlformats.org/officeDocument/2006/relationships/slide"/><Relationship Id="rId26" Target="slides/slide13.xml" Type="http://schemas.openxmlformats.org/officeDocument/2006/relationships/slide"/><Relationship Id="rId27" Target="slides/slide14.xml" Type="http://schemas.openxmlformats.org/officeDocument/2006/relationships/slide"/><Relationship Id="rId28" Target="slides/slide15.xml" Type="http://schemas.openxmlformats.org/officeDocument/2006/relationships/slide"/><Relationship Id="rId29" Target="slides/slide16.xml" Type="http://schemas.openxmlformats.org/officeDocument/2006/relationships/slide"/><Relationship Id="rId3" Target="viewProps.xml" Type="http://schemas.openxmlformats.org/officeDocument/2006/relationships/viewProps"/><Relationship Id="rId30" Target="slides/slide17.xml" Type="http://schemas.openxmlformats.org/officeDocument/2006/relationships/slide"/><Relationship Id="rId31" Target="slides/slide18.xml" Type="http://schemas.openxmlformats.org/officeDocument/2006/relationships/slide"/><Relationship Id="rId32" Target="slides/slide19.xml" Type="http://schemas.openxmlformats.org/officeDocument/2006/relationships/slide"/><Relationship Id="rId33" Target="slides/slide20.xml" Type="http://schemas.openxmlformats.org/officeDocument/2006/relationships/slide"/><Relationship Id="rId34" Target="notesMasters/notesMaster1.xml" Type="http://schemas.openxmlformats.org/officeDocument/2006/relationships/notesMaster"/><Relationship Id="rId35" Target="theme/theme2.xml" Type="http://schemas.openxmlformats.org/officeDocument/2006/relationships/theme"/><Relationship Id="rId36" Target="notesSlides/notesSlide1.xml" Type="http://schemas.openxmlformats.org/officeDocument/2006/relationships/notesSlide"/><Relationship Id="rId37" Target="notesSlides/notesSlide2.xml" Type="http://schemas.openxmlformats.org/officeDocument/2006/relationships/notesSlide"/><Relationship Id="rId38" Target="notesSlides/notesSlide3.xml" Type="http://schemas.openxmlformats.org/officeDocument/2006/relationships/notesSlide"/><Relationship Id="rId39" Target="notesSlides/notesSlide4.xml" Type="http://schemas.openxmlformats.org/officeDocument/2006/relationships/notesSlide"/><Relationship Id="rId4" Target="theme/theme1.xml" Type="http://schemas.openxmlformats.org/officeDocument/2006/relationships/theme"/><Relationship Id="rId40" Target="notesSlides/notesSlide5.xml" Type="http://schemas.openxmlformats.org/officeDocument/2006/relationships/notesSlide"/><Relationship Id="rId41" Target="notesSlides/notesSlide6.xml" Type="http://schemas.openxmlformats.org/officeDocument/2006/relationships/notesSlide"/><Relationship Id="rId42" Target="notesSlides/notesSlide7.xml" Type="http://schemas.openxmlformats.org/officeDocument/2006/relationships/notesSlide"/><Relationship Id="rId43" Target="notesSlides/notesSlide8.xml" Type="http://schemas.openxmlformats.org/officeDocument/2006/relationships/notesSlide"/><Relationship Id="rId44" Target="notesSlides/notesSlide9.xml" Type="http://schemas.openxmlformats.org/officeDocument/2006/relationships/notesSlide"/><Relationship Id="rId45" Target="notesSlides/notesSlide10.xml" Type="http://schemas.openxmlformats.org/officeDocument/2006/relationships/notesSlide"/><Relationship Id="rId46" Target="notesSlides/notesSlide11.xml" Type="http://schemas.openxmlformats.org/officeDocument/2006/relationships/notesSlide"/><Relationship Id="rId47" Target="notesSlides/notesSlide12.xml" Type="http://schemas.openxmlformats.org/officeDocument/2006/relationships/notesSlide"/><Relationship Id="rId48" Target="notesSlides/notesSlide13.xml" Type="http://schemas.openxmlformats.org/officeDocument/2006/relationships/note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50% DBE Reimbursement Program is designed to empower and support Disadvantaged Business Enterprises (DBEs), fostering the growth of their businesses and enhancing competitiveness in the marketplace. This initiative approves reimbursement of 50% of the costs incurred for work-related expenses. The financial assistance is targeted at aiding DBEs in covering expenses associated with bidding or completing work on current projects. The program specifies predetermined dollar amounts, with an annual reimbursement cap of $2,500.00 per DBE.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Make sure to Complete all sections of the form accurately and legibly.</a:t>
            </a:r>
          </a:p>
          <a:p>
            <a:r>
              <a:rPr lang="en-US"/>
              <a:t/>
            </a:r>
          </a:p>
          <a:p>
            <a:r>
              <a:rPr lang="en-US"/>
              <a:t>Provide detailed and clear information for each reimbursable expense.</a:t>
            </a:r>
          </a:p>
          <a:p>
            <a:r>
              <a:rPr lang="en-US"/>
              <a:t/>
            </a:r>
          </a:p>
          <a:p>
            <a:r>
              <a:rPr lang="en-US"/>
              <a:t>Double-check that the attached documents (invoice and bank information) are complete and match the information provided on the form.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Applicants can submit their completed 50% DBE Reimbursement form one of the following ways:</a:t>
            </a:r>
          </a:p>
          <a:p>
            <a:r>
              <a:rPr lang="en-US"/>
              <a:t/>
            </a:r>
          </a:p>
          <a:p>
            <a:r>
              <a:rPr lang="en-US"/>
              <a:t>Applicants can email us.</a:t>
            </a:r>
          </a:p>
          <a:p>
            <a:r>
              <a:rPr lang="en-US"/>
              <a:t/>
            </a:r>
          </a:p>
          <a:p>
            <a:r>
              <a:rPr lang="en-US"/>
              <a:t>Applicants can submit the document using the State of Alaska Zendto/Drop Box. A note about Zendto: Applicants don’t need a username or password. Simply click “Drop-Off,” enter Name and Email Address. Applicants will get a link sent to their email with instructions on how to drop off files to desired email address. </a:t>
            </a:r>
          </a:p>
          <a:p>
            <a:r>
              <a:rPr lang="en-US"/>
              <a:t/>
            </a:r>
          </a:p>
          <a:p>
            <a:r>
              <a:rPr lang="en-US"/>
              <a:t>Or you can Fax us!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Civil Rights Office sends out annual emails and reminders about upcoming deadlines for 50% DBE Reimbursement as well as any other information like new forms, funding availability and so much more! Sign up for the email list serve by emailing DOT.CRO.ProjectsDocs@alaska.gov.</a:t>
            </a:r>
          </a:p>
          <a:p>
            <a:r>
              <a:rPr lang="en-US"/>
              <a:t/>
            </a:r>
          </a:p>
          <a:p>
            <a:r>
              <a:rPr lang="en-US"/>
              <a:t>If you have any questions on this process, shoot us an email!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Civil Rights Office sends out annual emails and reminders about upcoming deadlines for 50% DBE Reimbursement as well as any other information like new forms, funding availability and so much more! Sign up for the email list serve by emailing DOT.CRO.ProjectsDocs@alaska.gov.</a:t>
            </a:r>
          </a:p>
          <a:p>
            <a:r>
              <a:rPr lang="en-US"/>
              <a:t/>
            </a:r>
          </a:p>
          <a:p>
            <a:r>
              <a:rPr lang="en-US"/>
              <a:t>If you have any questions on this process, shoot us an email!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Approval of the Application is contingent upon if there are any Funds available, if Qualified DBE firm is based in Alaska and if the submission of a completed application has all the required supporting documents.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DBE firms (including employees, owners, or on-site representatives) actively bidding on DOT Federal Highway Administration (FWHA) funded projects or registered on the Bidders Registration are eligible. Only certified DBEs with Alaska as their home base certification can participate in the 50% Reimbursement Program. DBEs certified in states other than Alaska are not eligible, though they can avail of other services provided by the DBE program.</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All firms are required to submit a Bidder’s Registration form before an Alaska Department of Transportation and Public Facilities (DOT&amp;PF) project can be awarded. The Bidder Registration form must be submitted to the Civil Rights Officer (CRO) on an annual basis beginning January 1 and is valid thru December 31.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reimbursement period spans from October 1, 2023, to September 30, 2024. Reimbursement submissions after the Federal Fiscal Year period closure (unless otherwise approved) will not be accepted.</a:t>
            </a:r>
          </a:p>
          <a:p>
            <a:r>
              <a:rPr lang="en-US"/>
              <a:t/>
            </a:r>
          </a:p>
          <a:p>
            <a:r>
              <a:rPr lang="en-US"/>
              <a:t>The maximum reimbursement per qualifying DBE firm per benefit year is $2,500.00. An additional $2,500.00 may be submitted at the end of the Federal Fiscal Year (September 1-30) if funds are available, but this is not guaranteed.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find your DBE Certification number go to DOT&amp;PF Civil Rights Office website and look in the DBE Directory. This short video will walk you through it.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Applications are processed on a first-come, first-served basis, subject to meeting stated requirements. The table below outlines major service types with applicable expenses. Notably, trainings provided by Alaska SBDC (Small Business Development Center) are eligible for reimbursement up to 90% of the total invoice for training and/or consultations, contingent on funding availability.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ensure successful reimbursement, applicants must submit the required supporting documents along with their applications. Failure to provide this information will result in automatic rejection or delay of the reimbursement request. The supplemental items needed for reimbursement forms include:</a:t>
            </a:r>
          </a:p>
          <a:p>
            <a:r>
              <a:rPr lang="en-US"/>
              <a:t>Official Invoices and the Payment information.</a:t>
            </a:r>
          </a:p>
          <a:p>
            <a:r>
              <a:rPr lang="en-US"/>
              <a:t/>
            </a:r>
          </a:p>
          <a:p>
            <a:r>
              <a:rPr lang="en-US"/>
              <a:t>Its important that all the information listed in this presentation is present on the appropriate invoice and bank statement.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fill out the reimbursement form for the 50% DBE Reimbursement FFY2024, follow these steps using the second page of the form. Make sure to include all required information and attachments.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17" Target="../media/image16.svg" Type="http://schemas.openxmlformats.org/officeDocument/2006/relationships/image"/><Relationship Id="rId18" Target="../media/image17.png" Type="http://schemas.openxmlformats.org/officeDocument/2006/relationships/image"/><Relationship Id="rId19" Target="../media/image18.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1.png" Type="http://schemas.openxmlformats.org/officeDocument/2006/relationships/image"/><Relationship Id="rId13" Target="../media/image32.svg" Type="http://schemas.openxmlformats.org/officeDocument/2006/relationships/image"/><Relationship Id="rId14" Target="../media/image25.png" Type="http://schemas.openxmlformats.org/officeDocument/2006/relationships/image"/><Relationship Id="rId15" Target="../media/image26.svg" Type="http://schemas.openxmlformats.org/officeDocument/2006/relationships/image"/><Relationship Id="rId2" Target="../notesSlides/notesSlide6.xml" Type="http://schemas.openxmlformats.org/officeDocument/2006/relationships/notesSlide"/><Relationship Id="rId3" Target="../media/image1.jpeg" Type="http://schemas.openxmlformats.org/officeDocument/2006/relationships/image"/><Relationship Id="rId4" Target="../media/image36.jpeg" Type="http://schemas.openxmlformats.org/officeDocument/2006/relationships/image"/><Relationship Id="rId5" Target="../media/VAF5m6-gzeM.mp4" Type="http://schemas.openxmlformats.org/officeDocument/2006/relationships/video"/><Relationship Id="rId6" Target="../media/VAF5m6-gzeM.mp4" Type="http://schemas.microsoft.com/office/2007/relationships/media"/><Relationship Id="rId7" Target="https://dot.alaska.gov/cvlrts/directory.shtml" TargetMode="External" Type="http://schemas.openxmlformats.org/officeDocument/2006/relationships/hyperlink"/><Relationship Id="rId8" Target="../media/image27.png" Type="http://schemas.openxmlformats.org/officeDocument/2006/relationships/image"/><Relationship Id="rId9" Target="../media/image28.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svg" Type="http://schemas.openxmlformats.org/officeDocument/2006/relationships/image"/><Relationship Id="rId11" Target="../media/image31.png" Type="http://schemas.openxmlformats.org/officeDocument/2006/relationships/image"/><Relationship Id="rId12" Target="../media/image32.svg" Type="http://schemas.openxmlformats.org/officeDocument/2006/relationships/image"/><Relationship Id="rId13" Target="../media/image3.png" Type="http://schemas.openxmlformats.org/officeDocument/2006/relationships/image"/><Relationship Id="rId14" Target="../media/image4.svg" Type="http://schemas.openxmlformats.org/officeDocument/2006/relationships/image"/><Relationship Id="rId15" Target="https://doa.alaska.gov/dof/vendor.html" TargetMode="External" Type="http://schemas.openxmlformats.org/officeDocument/2006/relationships/hyperlink"/><Relationship Id="rId2" Target="../media/image1.jpe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7.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19.png" Type="http://schemas.openxmlformats.org/officeDocument/2006/relationships/image"/><Relationship Id="rId13" Target="../media/image20.svg" Type="http://schemas.openxmlformats.org/officeDocument/2006/relationships/image"/><Relationship Id="rId14" Target="../media/image21.png" Type="http://schemas.openxmlformats.org/officeDocument/2006/relationships/image"/><Relationship Id="rId15" Target="../media/image22.svg" Type="http://schemas.openxmlformats.org/officeDocument/2006/relationships/image"/><Relationship Id="rId2" Target="../notesSlides/notesSlide7.xml" Type="http://schemas.openxmlformats.org/officeDocument/2006/relationships/notesSlide"/><Relationship Id="rId3" Target="../media/image1.jpe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11" Target="../media/image20.svg" Type="http://schemas.openxmlformats.org/officeDocument/2006/relationships/image"/><Relationship Id="rId12" Target="../media/image23.png" Type="http://schemas.openxmlformats.org/officeDocument/2006/relationships/image"/><Relationship Id="rId13" Target="../media/image24.svg" Type="http://schemas.openxmlformats.org/officeDocument/2006/relationships/image"/><Relationship Id="rId14" Target="../media/image25.png" Type="http://schemas.openxmlformats.org/officeDocument/2006/relationships/image"/><Relationship Id="rId15" Target="../media/image26.svg" Type="http://schemas.openxmlformats.org/officeDocument/2006/relationships/image"/><Relationship Id="rId16" Target="../media/image9.png" Type="http://schemas.openxmlformats.org/officeDocument/2006/relationships/image"/><Relationship Id="rId17" Target="../media/image10.svg" Type="http://schemas.openxmlformats.org/officeDocument/2006/relationships/image"/><Relationship Id="rId18" Target="../media/image31.png" Type="http://schemas.openxmlformats.org/officeDocument/2006/relationships/image"/><Relationship Id="rId19" Target="../media/image32.svg" Type="http://schemas.openxmlformats.org/officeDocument/2006/relationships/image"/><Relationship Id="rId2" Target="../notesSlides/notesSlide8.xml" Type="http://schemas.openxmlformats.org/officeDocument/2006/relationships/notesSlide"/><Relationship Id="rId3" Target="../media/image1.jpe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37.png" Type="http://schemas.openxmlformats.org/officeDocument/2006/relationships/image"/><Relationship Id="rId9" Target="../media/image38.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svg" Type="http://schemas.openxmlformats.org/officeDocument/2006/relationships/image"/><Relationship Id="rId12" Target="../media/image23.png" Type="http://schemas.openxmlformats.org/officeDocument/2006/relationships/image"/><Relationship Id="rId13" Target="../media/image24.svg" Type="http://schemas.openxmlformats.org/officeDocument/2006/relationships/image"/><Relationship Id="rId14" Target="../media/image19.png" Type="http://schemas.openxmlformats.org/officeDocument/2006/relationships/image"/><Relationship Id="rId15" Target="../media/image20.svg" Type="http://schemas.openxmlformats.org/officeDocument/2006/relationships/image"/><Relationship Id="rId16" Target="../media/image7.png" Type="http://schemas.openxmlformats.org/officeDocument/2006/relationships/image"/><Relationship Id="rId17" Target="../media/image8.svg" Type="http://schemas.openxmlformats.org/officeDocument/2006/relationships/image"/><Relationship Id="rId2" Target="../notesSlides/notesSlide9.xml" Type="http://schemas.openxmlformats.org/officeDocument/2006/relationships/notesSlide"/><Relationship Id="rId3" Target="../media/image1.jpe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5.png" Type="http://schemas.openxmlformats.org/officeDocument/2006/relationships/image"/><Relationship Id="rId9" Target="../media/image6.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svg" Type="http://schemas.openxmlformats.org/officeDocument/2006/relationships/image"/><Relationship Id="rId11" Target="../media/image11.png" Type="http://schemas.openxmlformats.org/officeDocument/2006/relationships/image"/><Relationship Id="rId12" Target="../media/image12.svg" Type="http://schemas.openxmlformats.org/officeDocument/2006/relationships/image"/><Relationship Id="rId2" Target="../media/image1.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9.png" Type="http://schemas.openxmlformats.org/officeDocument/2006/relationships/image"/><Relationship Id="rId8" Target="../media/image10.svg" Type="http://schemas.openxmlformats.org/officeDocument/2006/relationships/image"/><Relationship Id="rId9" Target="../media/image13.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png" Type="http://schemas.openxmlformats.org/officeDocument/2006/relationships/image"/><Relationship Id="rId11" Target="../media/image32.svg" Type="http://schemas.openxmlformats.org/officeDocument/2006/relationships/image"/><Relationship Id="rId12" Target="../media/image23.png" Type="http://schemas.openxmlformats.org/officeDocument/2006/relationships/image"/><Relationship Id="rId13" Target="../media/image24.svg" Type="http://schemas.openxmlformats.org/officeDocument/2006/relationships/image"/><Relationship Id="rId14" Target="../media/image29.png" Type="http://schemas.openxmlformats.org/officeDocument/2006/relationships/image"/><Relationship Id="rId15" Target="../media/image30.svg" Type="http://schemas.openxmlformats.org/officeDocument/2006/relationships/image"/><Relationship Id="rId16" Target="../media/image9.png" Type="http://schemas.openxmlformats.org/officeDocument/2006/relationships/image"/><Relationship Id="rId17" Target="../media/image10.svg" Type="http://schemas.openxmlformats.org/officeDocument/2006/relationships/image"/><Relationship Id="rId2" Target="../notesSlides/notesSlide10.xml" Type="http://schemas.openxmlformats.org/officeDocument/2006/relationships/notesSlide"/><Relationship Id="rId3" Target="../media/image1.jpe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 Id="rId8" Target="../media/image5.png" Type="http://schemas.openxmlformats.org/officeDocument/2006/relationships/image"/><Relationship Id="rId9" Target="../media/image6.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https://dot.alaska.gov/cvlrts/ss.shtml" TargetMode="External" Type="http://schemas.openxmlformats.org/officeDocument/2006/relationships/hyperlink"/><Relationship Id="rId2" Target="../media/image1.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39.jpeg" Type="http://schemas.openxmlformats.org/officeDocument/2006/relationships/image"/><Relationship Id="rId8" Target="../media/VAF-Nh1Ay5c.mp4" Type="http://schemas.openxmlformats.org/officeDocument/2006/relationships/video"/><Relationship Id="rId9" Target="../media/VAF-Nh1Ay5c.mp4" Type="http://schemas.microsoft.com/office/2007/relationships/media"/></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3.png" Type="http://schemas.openxmlformats.org/officeDocument/2006/relationships/image"/><Relationship Id="rId13" Target="../media/image14.svg" Type="http://schemas.openxmlformats.org/officeDocument/2006/relationships/image"/><Relationship Id="rId14" Target="../media/image23.png" Type="http://schemas.openxmlformats.org/officeDocument/2006/relationships/image"/><Relationship Id="rId15" Target="../media/image24.svg" Type="http://schemas.openxmlformats.org/officeDocument/2006/relationships/image"/><Relationship Id="rId16" Target="../media/image25.png" Type="http://schemas.openxmlformats.org/officeDocument/2006/relationships/image"/><Relationship Id="rId17" Target="../media/image26.svg" Type="http://schemas.openxmlformats.org/officeDocument/2006/relationships/image"/><Relationship Id="rId2" Target="../notesSlides/notesSlide11.xml" Type="http://schemas.openxmlformats.org/officeDocument/2006/relationships/notesSlide"/><Relationship Id="rId3" Target="../media/image1.jpe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 Id="rId8" Target="../media/image31.png" Type="http://schemas.openxmlformats.org/officeDocument/2006/relationships/image"/><Relationship Id="rId9" Target="../media/image32.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31.png" Type="http://schemas.openxmlformats.org/officeDocument/2006/relationships/image"/><Relationship Id="rId13" Target="../media/image32.svg" Type="http://schemas.openxmlformats.org/officeDocument/2006/relationships/image"/><Relationship Id="rId14" Target="../media/image23.png" Type="http://schemas.openxmlformats.org/officeDocument/2006/relationships/image"/><Relationship Id="rId15" Target="../media/image24.svg" Type="http://schemas.openxmlformats.org/officeDocument/2006/relationships/image"/><Relationship Id="rId16" Target="../media/image19.png" Type="http://schemas.openxmlformats.org/officeDocument/2006/relationships/image"/><Relationship Id="rId17" Target="../media/image20.svg" Type="http://schemas.openxmlformats.org/officeDocument/2006/relationships/image"/><Relationship Id="rId18" Target="../media/image17.png" Type="http://schemas.openxmlformats.org/officeDocument/2006/relationships/image"/><Relationship Id="rId19" Target="../media/image18.svg" Type="http://schemas.openxmlformats.org/officeDocument/2006/relationships/image"/><Relationship Id="rId2" Target="../notesSlides/notesSlide12.xml" Type="http://schemas.openxmlformats.org/officeDocument/2006/relationships/notesSlide"/><Relationship Id="rId3" Target="../media/image1.jpe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svg" Type="http://schemas.openxmlformats.org/officeDocument/2006/relationships/image"/><Relationship Id="rId11" Target="../media/image11.png" Type="http://schemas.openxmlformats.org/officeDocument/2006/relationships/image"/><Relationship Id="rId12" Target="../media/image12.svg" Type="http://schemas.openxmlformats.org/officeDocument/2006/relationships/image"/><Relationship Id="rId13" Target="../media/image23.png" Type="http://schemas.openxmlformats.org/officeDocument/2006/relationships/image"/><Relationship Id="rId14" Target="../media/image24.svg" Type="http://schemas.openxmlformats.org/officeDocument/2006/relationships/image"/><Relationship Id="rId15" Target="../media/image25.png" Type="http://schemas.openxmlformats.org/officeDocument/2006/relationships/image"/><Relationship Id="rId16" Target="../media/image26.svg" Type="http://schemas.openxmlformats.org/officeDocument/2006/relationships/image"/><Relationship Id="rId2" Target="../media/image1.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21.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31.png" Type="http://schemas.openxmlformats.org/officeDocument/2006/relationships/image"/><Relationship Id="rId13" Target="../media/image32.svg" Type="http://schemas.openxmlformats.org/officeDocument/2006/relationships/image"/><Relationship Id="rId14" Target="../media/image23.png" Type="http://schemas.openxmlformats.org/officeDocument/2006/relationships/image"/><Relationship Id="rId15" Target="../media/image24.svg" Type="http://schemas.openxmlformats.org/officeDocument/2006/relationships/image"/><Relationship Id="rId16" Target="../media/image19.png" Type="http://schemas.openxmlformats.org/officeDocument/2006/relationships/image"/><Relationship Id="rId17" Target="../media/image20.svg" Type="http://schemas.openxmlformats.org/officeDocument/2006/relationships/image"/><Relationship Id="rId18" Target="../media/image17.png" Type="http://schemas.openxmlformats.org/officeDocument/2006/relationships/image"/><Relationship Id="rId19" Target="../media/image18.svg" Type="http://schemas.openxmlformats.org/officeDocument/2006/relationships/image"/><Relationship Id="rId2" Target="../notesSlides/notesSlide13.xml" Type="http://schemas.openxmlformats.org/officeDocument/2006/relationships/notesSlide"/><Relationship Id="rId3" Target="../media/image1.jpe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png" Type="http://schemas.openxmlformats.org/officeDocument/2006/relationships/image"/><Relationship Id="rId11" Target="../media/image6.svg" Type="http://schemas.openxmlformats.org/officeDocument/2006/relationships/image"/><Relationship Id="rId12" Target="../media/image9.png" Type="http://schemas.openxmlformats.org/officeDocument/2006/relationships/image"/><Relationship Id="rId13" Target="../media/image10.svg" Type="http://schemas.openxmlformats.org/officeDocument/2006/relationships/image"/><Relationship Id="rId14" Target="../media/image23.png" Type="http://schemas.openxmlformats.org/officeDocument/2006/relationships/image"/><Relationship Id="rId15" Target="../media/image24.svg" Type="http://schemas.openxmlformats.org/officeDocument/2006/relationships/image"/><Relationship Id="rId2" Target="../notesSlides/notesSlide1.xml" Type="http://schemas.openxmlformats.org/officeDocument/2006/relationships/notesSlide"/><Relationship Id="rId3" Target="../media/image1.jpe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29.png" Type="http://schemas.openxmlformats.org/officeDocument/2006/relationships/image"/><Relationship Id="rId13" Target="../media/image30.svg" Type="http://schemas.openxmlformats.org/officeDocument/2006/relationships/image"/><Relationship Id="rId14" Target="../media/image7.png" Type="http://schemas.openxmlformats.org/officeDocument/2006/relationships/image"/><Relationship Id="rId15" Target="../media/image8.svg" Type="http://schemas.openxmlformats.org/officeDocument/2006/relationships/image"/><Relationship Id="rId16" Target="../media/image31.png" Type="http://schemas.openxmlformats.org/officeDocument/2006/relationships/image"/><Relationship Id="rId17" Target="../media/image32.svg" Type="http://schemas.openxmlformats.org/officeDocument/2006/relationships/image"/><Relationship Id="rId18" Target="../media/image9.png" Type="http://schemas.openxmlformats.org/officeDocument/2006/relationships/image"/><Relationship Id="rId19" Target="../media/image10.svg" Type="http://schemas.openxmlformats.org/officeDocument/2006/relationships/image"/><Relationship Id="rId2" Target="../media/image1.jpe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https://www.ecfr.gov/current/title-23/part-230/subpart-B" TargetMode="External" Type="http://schemas.openxmlformats.org/officeDocument/2006/relationships/hyperlink"/><Relationship Id="rId6" Target="../media/image13.png" Type="http://schemas.openxmlformats.org/officeDocument/2006/relationships/image"/><Relationship Id="rId7" Target="../media/image14.svg" Type="http://schemas.openxmlformats.org/officeDocument/2006/relationships/image"/><Relationship Id="rId8" Target="../media/image19.png" Type="http://schemas.openxmlformats.org/officeDocument/2006/relationships/image"/><Relationship Id="rId9" Target="../media/image20.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5.png" Type="http://schemas.openxmlformats.org/officeDocument/2006/relationships/image"/><Relationship Id="rId13" Target="../media/image6.svg" Type="http://schemas.openxmlformats.org/officeDocument/2006/relationships/image"/><Relationship Id="rId14" Target="../media/image3.png" Type="http://schemas.openxmlformats.org/officeDocument/2006/relationships/image"/><Relationship Id="rId15" Target="../media/image4.svg" Type="http://schemas.openxmlformats.org/officeDocument/2006/relationships/image"/><Relationship Id="rId2" Target="../notesSlides/notesSlide2.xml" Type="http://schemas.openxmlformats.org/officeDocument/2006/relationships/notesSlide"/><Relationship Id="rId3" Target="../media/image1.jpe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png" Type="http://schemas.openxmlformats.org/officeDocument/2006/relationships/image"/><Relationship Id="rId11" Target="../media/image24.svg" Type="http://schemas.openxmlformats.org/officeDocument/2006/relationships/image"/><Relationship Id="rId2" Target="../notesSlides/notesSlide3.xml" Type="http://schemas.openxmlformats.org/officeDocument/2006/relationships/notesSlide"/><Relationship Id="rId3" Target="../media/image1.jpe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jpe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 Id="rId8" Target="mailto:dot.cro.forms@alaska.gov"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svg" Type="http://schemas.openxmlformats.org/officeDocument/2006/relationships/image"/><Relationship Id="rId2" Target="../media/image1.jpeg" Type="http://schemas.openxmlformats.org/officeDocument/2006/relationships/image"/><Relationship Id="rId3" Target="../media/image33.jpeg" Type="http://schemas.openxmlformats.org/officeDocument/2006/relationships/image"/><Relationship Id="rId4" Target="../media/VAF-NrNfWuM.mp4" Type="http://schemas.openxmlformats.org/officeDocument/2006/relationships/video"/><Relationship Id="rId5" Target="../media/VAF-NrNfWuM.mp4" Type="http://schemas.microsoft.com/office/2007/relationships/media"/><Relationship Id="rId6" Target="https://dot.alaska.gov/cvlrts/bidreg/bidreg.cfm" TargetMode="External" Type="http://schemas.openxmlformats.org/officeDocument/2006/relationships/hyperlink"/><Relationship Id="rId7" Target="../media/image27.png" Type="http://schemas.openxmlformats.org/officeDocument/2006/relationships/image"/><Relationship Id="rId8" Target="../media/image28.svg" Type="http://schemas.openxmlformats.org/officeDocument/2006/relationships/image"/><Relationship Id="rId9" Target="../media/image3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png" Type="http://schemas.openxmlformats.org/officeDocument/2006/relationships/image"/><Relationship Id="rId11" Target="../media/image30.svg" Type="http://schemas.openxmlformats.org/officeDocument/2006/relationships/image"/><Relationship Id="rId12" Target="../media/image9.png" Type="http://schemas.openxmlformats.org/officeDocument/2006/relationships/image"/><Relationship Id="rId13" Target="../media/image10.svg" Type="http://schemas.openxmlformats.org/officeDocument/2006/relationships/image"/><Relationship Id="rId2" Target="../notesSlides/notesSlide5.xml" Type="http://schemas.openxmlformats.org/officeDocument/2006/relationships/notesSlide"/><Relationship Id="rId3" Target="../media/image1.jpe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9.png" Type="http://schemas.openxmlformats.org/officeDocument/2006/relationships/image"/><Relationship Id="rId9" Target="../media/image20.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82671" t="0" r="-82671" b="0"/>
            </a:stretch>
          </a:blipFill>
        </p:spPr>
      </p:sp>
      <p:sp>
        <p:nvSpPr>
          <p:cNvPr name="Freeform 3" id="3"/>
          <p:cNvSpPr/>
          <p:nvPr/>
        </p:nvSpPr>
        <p:spPr>
          <a:xfrm flipH="false" flipV="false" rot="0">
            <a:off x="14273994" y="6132943"/>
            <a:ext cx="3679222" cy="3679222"/>
          </a:xfrm>
          <a:custGeom>
            <a:avLst/>
            <a:gdLst/>
            <a:ahLst/>
            <a:cxnLst/>
            <a:rect r="r" b="b" t="t" l="l"/>
            <a:pathLst>
              <a:path h="3679222" w="3679222">
                <a:moveTo>
                  <a:pt x="0" y="0"/>
                </a:moveTo>
                <a:lnTo>
                  <a:pt x="3679222" y="0"/>
                </a:lnTo>
                <a:lnTo>
                  <a:pt x="3679222" y="3679222"/>
                </a:lnTo>
                <a:lnTo>
                  <a:pt x="0" y="3679222"/>
                </a:lnTo>
                <a:lnTo>
                  <a:pt x="0" y="0"/>
                </a:lnTo>
                <a:close/>
              </a:path>
            </a:pathLst>
          </a:custGeom>
          <a:blipFill>
            <a:blip r:embed="rId3"/>
            <a:stretch>
              <a:fillRect l="0" t="0" r="0" b="0"/>
            </a:stretch>
          </a:blipFill>
        </p:spPr>
      </p:sp>
      <p:sp>
        <p:nvSpPr>
          <p:cNvPr name="Freeform 4" id="4"/>
          <p:cNvSpPr/>
          <p:nvPr/>
        </p:nvSpPr>
        <p:spPr>
          <a:xfrm flipH="false" flipV="false" rot="1896196">
            <a:off x="11741584" y="179707"/>
            <a:ext cx="3033744" cy="1836794"/>
          </a:xfrm>
          <a:custGeom>
            <a:avLst/>
            <a:gdLst/>
            <a:ahLst/>
            <a:cxnLst/>
            <a:rect r="r" b="b" t="t" l="l"/>
            <a:pathLst>
              <a:path h="1836794" w="3033744">
                <a:moveTo>
                  <a:pt x="0" y="0"/>
                </a:moveTo>
                <a:lnTo>
                  <a:pt x="3033744" y="0"/>
                </a:lnTo>
                <a:lnTo>
                  <a:pt x="3033744" y="1836794"/>
                </a:lnTo>
                <a:lnTo>
                  <a:pt x="0" y="1836794"/>
                </a:lnTo>
                <a:lnTo>
                  <a:pt x="0" y="0"/>
                </a:lnTo>
                <a:close/>
              </a:path>
            </a:pathLst>
          </a:custGeom>
          <a:blipFill>
            <a:blip r:embed="rId4">
              <a:alphaModFix amt="83000"/>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3525335">
            <a:off x="-380625" y="204833"/>
            <a:ext cx="3482218" cy="2811100"/>
          </a:xfrm>
          <a:custGeom>
            <a:avLst/>
            <a:gdLst/>
            <a:ahLst/>
            <a:cxnLst/>
            <a:rect r="r" b="b" t="t" l="l"/>
            <a:pathLst>
              <a:path h="2811100" w="3482218">
                <a:moveTo>
                  <a:pt x="0" y="0"/>
                </a:moveTo>
                <a:lnTo>
                  <a:pt x="3482218" y="0"/>
                </a:lnTo>
                <a:lnTo>
                  <a:pt x="3482218" y="2811099"/>
                </a:lnTo>
                <a:lnTo>
                  <a:pt x="0" y="2811099"/>
                </a:lnTo>
                <a:lnTo>
                  <a:pt x="0" y="0"/>
                </a:lnTo>
                <a:close/>
              </a:path>
            </a:pathLst>
          </a:custGeom>
          <a:blipFill>
            <a:blip r:embed="rId6">
              <a:alphaModFix amt="83000"/>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2082265">
            <a:off x="4034333" y="7852186"/>
            <a:ext cx="2602590" cy="2812228"/>
          </a:xfrm>
          <a:custGeom>
            <a:avLst/>
            <a:gdLst/>
            <a:ahLst/>
            <a:cxnLst/>
            <a:rect r="r" b="b" t="t" l="l"/>
            <a:pathLst>
              <a:path h="2812228" w="2602590">
                <a:moveTo>
                  <a:pt x="0" y="0"/>
                </a:moveTo>
                <a:lnTo>
                  <a:pt x="2602590" y="0"/>
                </a:lnTo>
                <a:lnTo>
                  <a:pt x="2602590" y="2812228"/>
                </a:lnTo>
                <a:lnTo>
                  <a:pt x="0" y="2812228"/>
                </a:lnTo>
                <a:lnTo>
                  <a:pt x="0" y="0"/>
                </a:lnTo>
                <a:close/>
              </a:path>
            </a:pathLst>
          </a:custGeom>
          <a:blipFill>
            <a:blip r:embed="rId8">
              <a:alphaModFix amt="83000"/>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639695">
            <a:off x="-272583" y="6631429"/>
            <a:ext cx="3716087" cy="3763992"/>
          </a:xfrm>
          <a:custGeom>
            <a:avLst/>
            <a:gdLst/>
            <a:ahLst/>
            <a:cxnLst/>
            <a:rect r="r" b="b" t="t" l="l"/>
            <a:pathLst>
              <a:path h="3763992" w="3716087">
                <a:moveTo>
                  <a:pt x="0" y="0"/>
                </a:moveTo>
                <a:lnTo>
                  <a:pt x="3716087" y="0"/>
                </a:lnTo>
                <a:lnTo>
                  <a:pt x="3716087" y="3763993"/>
                </a:lnTo>
                <a:lnTo>
                  <a:pt x="0" y="3763993"/>
                </a:lnTo>
                <a:lnTo>
                  <a:pt x="0" y="0"/>
                </a:lnTo>
                <a:close/>
              </a:path>
            </a:pathLst>
          </a:custGeom>
          <a:blipFill>
            <a:blip r:embed="rId10">
              <a:alphaModFix amt="8300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1167582">
            <a:off x="15617784" y="-734401"/>
            <a:ext cx="3789694" cy="4168663"/>
          </a:xfrm>
          <a:custGeom>
            <a:avLst/>
            <a:gdLst/>
            <a:ahLst/>
            <a:cxnLst/>
            <a:rect r="r" b="b" t="t" l="l"/>
            <a:pathLst>
              <a:path h="4168663" w="3789694">
                <a:moveTo>
                  <a:pt x="0" y="0"/>
                </a:moveTo>
                <a:lnTo>
                  <a:pt x="3789694" y="0"/>
                </a:lnTo>
                <a:lnTo>
                  <a:pt x="3789694" y="4168664"/>
                </a:lnTo>
                <a:lnTo>
                  <a:pt x="0" y="4168664"/>
                </a:lnTo>
                <a:lnTo>
                  <a:pt x="0" y="0"/>
                </a:lnTo>
                <a:close/>
              </a:path>
            </a:pathLst>
          </a:custGeom>
          <a:blipFill>
            <a:blip r:embed="rId12">
              <a:alphaModFix amt="83000"/>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2052984">
            <a:off x="12163342" y="8569403"/>
            <a:ext cx="2322941" cy="1955494"/>
          </a:xfrm>
          <a:custGeom>
            <a:avLst/>
            <a:gdLst/>
            <a:ahLst/>
            <a:cxnLst/>
            <a:rect r="r" b="b" t="t" l="l"/>
            <a:pathLst>
              <a:path h="1955494" w="2322941">
                <a:moveTo>
                  <a:pt x="0" y="0"/>
                </a:moveTo>
                <a:lnTo>
                  <a:pt x="2322940" y="0"/>
                </a:lnTo>
                <a:lnTo>
                  <a:pt x="2322940" y="1955494"/>
                </a:lnTo>
                <a:lnTo>
                  <a:pt x="0" y="1955494"/>
                </a:lnTo>
                <a:lnTo>
                  <a:pt x="0" y="0"/>
                </a:lnTo>
                <a:close/>
              </a:path>
            </a:pathLst>
          </a:custGeom>
          <a:blipFill>
            <a:blip r:embed="rId14">
              <a:alphaModFix amt="83000"/>
              <a:extLst>
                <a:ext uri="{96DAC541-7B7A-43D3-8B79-37D633B846F1}">
                  <asvg:svgBlip xmlns:asvg="http://schemas.microsoft.com/office/drawing/2016/SVG/main" r:embed="rId15"/>
                </a:ext>
              </a:extLst>
            </a:blip>
            <a:stretch>
              <a:fillRect l="0" t="0" r="0" b="0"/>
            </a:stretch>
          </a:blipFill>
        </p:spPr>
      </p:sp>
      <p:grpSp>
        <p:nvGrpSpPr>
          <p:cNvPr name="Group 10" id="10"/>
          <p:cNvGrpSpPr/>
          <p:nvPr/>
        </p:nvGrpSpPr>
        <p:grpSpPr>
          <a:xfrm rot="289663">
            <a:off x="7267697" y="-62185"/>
            <a:ext cx="2478685" cy="1571051"/>
            <a:chOff x="0" y="0"/>
            <a:chExt cx="3304913" cy="2094735"/>
          </a:xfrm>
        </p:grpSpPr>
        <p:sp>
          <p:nvSpPr>
            <p:cNvPr name="Freeform 11" id="11"/>
            <p:cNvSpPr/>
            <p:nvPr/>
          </p:nvSpPr>
          <p:spPr>
            <a:xfrm flipH="false" flipV="false" rot="561914">
              <a:off x="110815" y="240108"/>
              <a:ext cx="3083283" cy="1614519"/>
            </a:xfrm>
            <a:custGeom>
              <a:avLst/>
              <a:gdLst/>
              <a:ahLst/>
              <a:cxnLst/>
              <a:rect r="r" b="b" t="t" l="l"/>
              <a:pathLst>
                <a:path h="1614519" w="3083283">
                  <a:moveTo>
                    <a:pt x="0" y="0"/>
                  </a:moveTo>
                  <a:lnTo>
                    <a:pt x="3083283" y="0"/>
                  </a:lnTo>
                  <a:lnTo>
                    <a:pt x="3083283" y="1614519"/>
                  </a:lnTo>
                  <a:lnTo>
                    <a:pt x="0" y="1614519"/>
                  </a:lnTo>
                  <a:lnTo>
                    <a:pt x="0" y="0"/>
                  </a:lnTo>
                  <a:close/>
                </a:path>
              </a:pathLst>
            </a:custGeom>
            <a:blipFill>
              <a:blip r:embed="rId16">
                <a:alphaModFix amt="83000"/>
                <a:extLst>
                  <a:ext uri="{96DAC541-7B7A-43D3-8B79-37D633B846F1}">
                    <asvg:svgBlip xmlns:asvg="http://schemas.microsoft.com/office/drawing/2016/SVG/main" r:embed="rId17"/>
                  </a:ext>
                </a:extLst>
              </a:blip>
              <a:stretch>
                <a:fillRect l="0" t="0" r="0" b="0"/>
              </a:stretch>
            </a:blipFill>
          </p:spPr>
        </p:sp>
        <p:grpSp>
          <p:nvGrpSpPr>
            <p:cNvPr name="Group 12" id="12"/>
            <p:cNvGrpSpPr/>
            <p:nvPr/>
          </p:nvGrpSpPr>
          <p:grpSpPr>
            <a:xfrm rot="488031">
              <a:off x="732335" y="1189346"/>
              <a:ext cx="1430377" cy="580578"/>
              <a:chOff x="0" y="0"/>
              <a:chExt cx="375760" cy="152518"/>
            </a:xfrm>
          </p:grpSpPr>
          <p:sp>
            <p:nvSpPr>
              <p:cNvPr name="Freeform 13" id="13"/>
              <p:cNvSpPr/>
              <p:nvPr/>
            </p:nvSpPr>
            <p:spPr>
              <a:xfrm flipH="false" flipV="false" rot="0">
                <a:off x="0" y="0"/>
                <a:ext cx="375760" cy="152518"/>
              </a:xfrm>
              <a:custGeom>
                <a:avLst/>
                <a:gdLst/>
                <a:ahLst/>
                <a:cxnLst/>
                <a:rect r="r" b="b" t="t" l="l"/>
                <a:pathLst>
                  <a:path h="152518" w="375760">
                    <a:moveTo>
                      <a:pt x="76259" y="0"/>
                    </a:moveTo>
                    <a:lnTo>
                      <a:pt x="299501" y="0"/>
                    </a:lnTo>
                    <a:cubicBezTo>
                      <a:pt x="341617" y="0"/>
                      <a:pt x="375760" y="34142"/>
                      <a:pt x="375760" y="76259"/>
                    </a:cubicBezTo>
                    <a:lnTo>
                      <a:pt x="375760" y="76259"/>
                    </a:lnTo>
                    <a:cubicBezTo>
                      <a:pt x="375760" y="96484"/>
                      <a:pt x="367725" y="115881"/>
                      <a:pt x="353424" y="130182"/>
                    </a:cubicBezTo>
                    <a:cubicBezTo>
                      <a:pt x="339123" y="144483"/>
                      <a:pt x="319726" y="152518"/>
                      <a:pt x="299501" y="152518"/>
                    </a:cubicBezTo>
                    <a:lnTo>
                      <a:pt x="76259" y="152518"/>
                    </a:lnTo>
                    <a:cubicBezTo>
                      <a:pt x="56034" y="152518"/>
                      <a:pt x="36637" y="144483"/>
                      <a:pt x="22336" y="130182"/>
                    </a:cubicBezTo>
                    <a:cubicBezTo>
                      <a:pt x="8034" y="115881"/>
                      <a:pt x="0" y="96484"/>
                      <a:pt x="0" y="76259"/>
                    </a:cubicBezTo>
                    <a:lnTo>
                      <a:pt x="0" y="76259"/>
                    </a:lnTo>
                    <a:cubicBezTo>
                      <a:pt x="0" y="56034"/>
                      <a:pt x="8034" y="36637"/>
                      <a:pt x="22336" y="22336"/>
                    </a:cubicBezTo>
                    <a:cubicBezTo>
                      <a:pt x="36637" y="8034"/>
                      <a:pt x="56034" y="0"/>
                      <a:pt x="76259" y="0"/>
                    </a:cubicBezTo>
                    <a:close/>
                  </a:path>
                </a:pathLst>
              </a:custGeom>
              <a:solidFill>
                <a:srgbClr val="EFA6C8">
                  <a:alpha val="82745"/>
                </a:srgbClr>
              </a:solidFill>
            </p:spPr>
          </p:sp>
          <p:sp>
            <p:nvSpPr>
              <p:cNvPr name="TextBox 14" id="14"/>
              <p:cNvSpPr txBox="true"/>
              <p:nvPr/>
            </p:nvSpPr>
            <p:spPr>
              <a:xfrm>
                <a:off x="0" y="-28575"/>
                <a:ext cx="375760" cy="181093"/>
              </a:xfrm>
              <a:prstGeom prst="rect">
                <a:avLst/>
              </a:prstGeom>
            </p:spPr>
            <p:txBody>
              <a:bodyPr anchor="ctr" rtlCol="false" tIns="50800" lIns="50800" bIns="50800" rIns="50800"/>
              <a:lstStyle/>
              <a:p>
                <a:pPr algn="ctr">
                  <a:lnSpc>
                    <a:spcPts val="2659"/>
                  </a:lnSpc>
                </a:pPr>
              </a:p>
            </p:txBody>
          </p:sp>
        </p:grpSp>
      </p:grpSp>
      <p:sp>
        <p:nvSpPr>
          <p:cNvPr name="TextBox 15" id="15"/>
          <p:cNvSpPr txBox="true"/>
          <p:nvPr/>
        </p:nvSpPr>
        <p:spPr>
          <a:xfrm rot="0">
            <a:off x="4654645" y="6793025"/>
            <a:ext cx="8051956" cy="1179529"/>
          </a:xfrm>
          <a:prstGeom prst="rect">
            <a:avLst/>
          </a:prstGeom>
        </p:spPr>
        <p:txBody>
          <a:bodyPr anchor="t" rtlCol="false" tIns="0" lIns="0" bIns="0" rIns="0">
            <a:spAutoFit/>
          </a:bodyPr>
          <a:lstStyle/>
          <a:p>
            <a:pPr algn="ctr">
              <a:lnSpc>
                <a:spcPts val="8681"/>
              </a:lnSpc>
            </a:pPr>
            <a:r>
              <a:rPr lang="en-US" sz="9235">
                <a:solidFill>
                  <a:srgbClr val="FFFFFF"/>
                </a:solidFill>
                <a:latin typeface="Lazydog"/>
              </a:rPr>
              <a:t>PRESENTATION</a:t>
            </a:r>
          </a:p>
        </p:txBody>
      </p:sp>
      <p:sp>
        <p:nvSpPr>
          <p:cNvPr name="TextBox 16" id="16"/>
          <p:cNvSpPr txBox="true"/>
          <p:nvPr/>
        </p:nvSpPr>
        <p:spPr>
          <a:xfrm rot="0">
            <a:off x="3813951" y="2075768"/>
            <a:ext cx="8892650" cy="1907707"/>
          </a:xfrm>
          <a:prstGeom prst="rect">
            <a:avLst/>
          </a:prstGeom>
        </p:spPr>
        <p:txBody>
          <a:bodyPr anchor="t" rtlCol="false" tIns="0" lIns="0" bIns="0" rIns="0">
            <a:spAutoFit/>
          </a:bodyPr>
          <a:lstStyle/>
          <a:p>
            <a:pPr algn="ctr">
              <a:lnSpc>
                <a:spcPts val="14002"/>
              </a:lnSpc>
            </a:pPr>
            <a:r>
              <a:rPr lang="en-US" sz="14896">
                <a:solidFill>
                  <a:srgbClr val="0B9D18"/>
                </a:solidFill>
                <a:latin typeface="Lazydog"/>
              </a:rPr>
              <a:t>50% DBE </a:t>
            </a:r>
          </a:p>
        </p:txBody>
      </p:sp>
      <p:sp>
        <p:nvSpPr>
          <p:cNvPr name="TextBox 17" id="17"/>
          <p:cNvSpPr txBox="true"/>
          <p:nvPr/>
        </p:nvSpPr>
        <p:spPr>
          <a:xfrm rot="0">
            <a:off x="334784" y="3215359"/>
            <a:ext cx="17618433" cy="3156225"/>
          </a:xfrm>
          <a:prstGeom prst="rect">
            <a:avLst/>
          </a:prstGeom>
        </p:spPr>
        <p:txBody>
          <a:bodyPr anchor="t" rtlCol="false" tIns="0" lIns="0" bIns="0" rIns="0">
            <a:spAutoFit/>
          </a:bodyPr>
          <a:lstStyle/>
          <a:p>
            <a:pPr algn="ctr">
              <a:lnSpc>
                <a:spcPts val="21703"/>
              </a:lnSpc>
            </a:pPr>
            <a:r>
              <a:rPr lang="en-US" sz="23088">
                <a:solidFill>
                  <a:srgbClr val="0202A5"/>
                </a:solidFill>
                <a:latin typeface="Jingleberry"/>
              </a:rPr>
              <a:t>Reimbursement</a:t>
            </a:r>
          </a:p>
        </p:txBody>
      </p:sp>
      <p:sp>
        <p:nvSpPr>
          <p:cNvPr name="Freeform 18" id="18"/>
          <p:cNvSpPr/>
          <p:nvPr/>
        </p:nvSpPr>
        <p:spPr>
          <a:xfrm flipH="false" flipV="false" rot="0">
            <a:off x="7805168" y="8451813"/>
            <a:ext cx="3265052" cy="2641724"/>
          </a:xfrm>
          <a:custGeom>
            <a:avLst/>
            <a:gdLst/>
            <a:ahLst/>
            <a:cxnLst/>
            <a:rect r="r" b="b" t="t" l="l"/>
            <a:pathLst>
              <a:path h="2641724" w="3265052">
                <a:moveTo>
                  <a:pt x="0" y="0"/>
                </a:moveTo>
                <a:lnTo>
                  <a:pt x="3265052" y="0"/>
                </a:lnTo>
                <a:lnTo>
                  <a:pt x="3265052" y="2641724"/>
                </a:lnTo>
                <a:lnTo>
                  <a:pt x="0" y="264172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grpSp>
        <p:nvGrpSpPr>
          <p:cNvPr name="Group 19" id="19"/>
          <p:cNvGrpSpPr/>
          <p:nvPr/>
        </p:nvGrpSpPr>
        <p:grpSpPr>
          <a:xfrm rot="0">
            <a:off x="7902526" y="8625269"/>
            <a:ext cx="1658869" cy="596192"/>
            <a:chOff x="0" y="0"/>
            <a:chExt cx="2211826" cy="794923"/>
          </a:xfrm>
        </p:grpSpPr>
        <p:grpSp>
          <p:nvGrpSpPr>
            <p:cNvPr name="Group 20" id="20"/>
            <p:cNvGrpSpPr/>
            <p:nvPr/>
          </p:nvGrpSpPr>
          <p:grpSpPr>
            <a:xfrm rot="72630">
              <a:off x="61177" y="15739"/>
              <a:ext cx="1495732" cy="538290"/>
              <a:chOff x="0" y="0"/>
              <a:chExt cx="295453" cy="106329"/>
            </a:xfrm>
          </p:grpSpPr>
          <p:sp>
            <p:nvSpPr>
              <p:cNvPr name="Freeform 21" id="21"/>
              <p:cNvSpPr/>
              <p:nvPr/>
            </p:nvSpPr>
            <p:spPr>
              <a:xfrm flipH="false" flipV="false" rot="0">
                <a:off x="0" y="0"/>
                <a:ext cx="295453" cy="106329"/>
              </a:xfrm>
              <a:custGeom>
                <a:avLst/>
                <a:gdLst/>
                <a:ahLst/>
                <a:cxnLst/>
                <a:rect r="r" b="b" t="t" l="l"/>
                <a:pathLst>
                  <a:path h="106329" w="295453">
                    <a:moveTo>
                      <a:pt x="0" y="0"/>
                    </a:moveTo>
                    <a:lnTo>
                      <a:pt x="295453" y="0"/>
                    </a:lnTo>
                    <a:lnTo>
                      <a:pt x="295453" y="106329"/>
                    </a:lnTo>
                    <a:lnTo>
                      <a:pt x="0" y="106329"/>
                    </a:lnTo>
                    <a:close/>
                  </a:path>
                </a:pathLst>
              </a:custGeom>
              <a:solidFill>
                <a:srgbClr val="EF742E"/>
              </a:solidFill>
            </p:spPr>
          </p:sp>
          <p:sp>
            <p:nvSpPr>
              <p:cNvPr name="TextBox 22" id="22"/>
              <p:cNvSpPr txBox="true"/>
              <p:nvPr/>
            </p:nvSpPr>
            <p:spPr>
              <a:xfrm>
                <a:off x="0" y="-28575"/>
                <a:ext cx="295453" cy="134904"/>
              </a:xfrm>
              <a:prstGeom prst="rect">
                <a:avLst/>
              </a:prstGeom>
            </p:spPr>
            <p:txBody>
              <a:bodyPr anchor="ctr" rtlCol="false" tIns="50800" lIns="50800" bIns="50800" rIns="50800"/>
              <a:lstStyle/>
              <a:p>
                <a:pPr algn="ctr">
                  <a:lnSpc>
                    <a:spcPts val="2659"/>
                  </a:lnSpc>
                </a:pPr>
              </a:p>
            </p:txBody>
          </p:sp>
        </p:grpSp>
        <p:grpSp>
          <p:nvGrpSpPr>
            <p:cNvPr name="Group 23" id="23"/>
            <p:cNvGrpSpPr/>
            <p:nvPr/>
          </p:nvGrpSpPr>
          <p:grpSpPr>
            <a:xfrm rot="-705967">
              <a:off x="30146" y="255104"/>
              <a:ext cx="1212526" cy="420610"/>
              <a:chOff x="0" y="0"/>
              <a:chExt cx="239511" cy="83084"/>
            </a:xfrm>
          </p:grpSpPr>
          <p:sp>
            <p:nvSpPr>
              <p:cNvPr name="Freeform 24" id="24"/>
              <p:cNvSpPr/>
              <p:nvPr/>
            </p:nvSpPr>
            <p:spPr>
              <a:xfrm flipH="false" flipV="false" rot="0">
                <a:off x="0" y="0"/>
                <a:ext cx="239511" cy="83084"/>
              </a:xfrm>
              <a:custGeom>
                <a:avLst/>
                <a:gdLst/>
                <a:ahLst/>
                <a:cxnLst/>
                <a:rect r="r" b="b" t="t" l="l"/>
                <a:pathLst>
                  <a:path h="83084" w="239511">
                    <a:moveTo>
                      <a:pt x="0" y="0"/>
                    </a:moveTo>
                    <a:lnTo>
                      <a:pt x="239511" y="0"/>
                    </a:lnTo>
                    <a:lnTo>
                      <a:pt x="239511" y="83084"/>
                    </a:lnTo>
                    <a:lnTo>
                      <a:pt x="0" y="83084"/>
                    </a:lnTo>
                    <a:close/>
                  </a:path>
                </a:pathLst>
              </a:custGeom>
              <a:solidFill>
                <a:srgbClr val="EF742E"/>
              </a:solidFill>
            </p:spPr>
          </p:sp>
          <p:sp>
            <p:nvSpPr>
              <p:cNvPr name="TextBox 25" id="25"/>
              <p:cNvSpPr txBox="true"/>
              <p:nvPr/>
            </p:nvSpPr>
            <p:spPr>
              <a:xfrm>
                <a:off x="0" y="-28575"/>
                <a:ext cx="239511" cy="111659"/>
              </a:xfrm>
              <a:prstGeom prst="rect">
                <a:avLst/>
              </a:prstGeom>
            </p:spPr>
            <p:txBody>
              <a:bodyPr anchor="ctr" rtlCol="false" tIns="50800" lIns="50800" bIns="50800" rIns="50800"/>
              <a:lstStyle/>
              <a:p>
                <a:pPr algn="ctr">
                  <a:lnSpc>
                    <a:spcPts val="2659"/>
                  </a:lnSpc>
                </a:pPr>
              </a:p>
            </p:txBody>
          </p:sp>
        </p:grpSp>
        <p:grpSp>
          <p:nvGrpSpPr>
            <p:cNvPr name="Group 26" id="26"/>
            <p:cNvGrpSpPr/>
            <p:nvPr/>
          </p:nvGrpSpPr>
          <p:grpSpPr>
            <a:xfrm rot="0">
              <a:off x="999300" y="74579"/>
              <a:ext cx="1212526" cy="420610"/>
              <a:chOff x="0" y="0"/>
              <a:chExt cx="239511" cy="83084"/>
            </a:xfrm>
          </p:grpSpPr>
          <p:sp>
            <p:nvSpPr>
              <p:cNvPr name="Freeform 27" id="27"/>
              <p:cNvSpPr/>
              <p:nvPr/>
            </p:nvSpPr>
            <p:spPr>
              <a:xfrm flipH="false" flipV="false" rot="0">
                <a:off x="0" y="0"/>
                <a:ext cx="239511" cy="83084"/>
              </a:xfrm>
              <a:custGeom>
                <a:avLst/>
                <a:gdLst/>
                <a:ahLst/>
                <a:cxnLst/>
                <a:rect r="r" b="b" t="t" l="l"/>
                <a:pathLst>
                  <a:path h="83084" w="239511">
                    <a:moveTo>
                      <a:pt x="0" y="0"/>
                    </a:moveTo>
                    <a:lnTo>
                      <a:pt x="239511" y="0"/>
                    </a:lnTo>
                    <a:lnTo>
                      <a:pt x="239511" y="83084"/>
                    </a:lnTo>
                    <a:lnTo>
                      <a:pt x="0" y="83084"/>
                    </a:lnTo>
                    <a:close/>
                  </a:path>
                </a:pathLst>
              </a:custGeom>
              <a:solidFill>
                <a:srgbClr val="EF742E"/>
              </a:solidFill>
            </p:spPr>
          </p:sp>
          <p:sp>
            <p:nvSpPr>
              <p:cNvPr name="TextBox 28" id="28"/>
              <p:cNvSpPr txBox="true"/>
              <p:nvPr/>
            </p:nvSpPr>
            <p:spPr>
              <a:xfrm>
                <a:off x="0" y="-28575"/>
                <a:ext cx="239511" cy="111659"/>
              </a:xfrm>
              <a:prstGeom prst="rect">
                <a:avLst/>
              </a:prstGeom>
            </p:spPr>
            <p:txBody>
              <a:bodyPr anchor="ctr" rtlCol="false" tIns="50800" lIns="50800" bIns="50800" rIns="50800"/>
              <a:lstStyle/>
              <a:p>
                <a:pPr algn="ctr">
                  <a:lnSpc>
                    <a:spcPts val="2659"/>
                  </a:lnSpc>
                </a:pPr>
              </a:p>
            </p:txBody>
          </p:sp>
        </p:grpSp>
      </p:grpSp>
      <p:grpSp>
        <p:nvGrpSpPr>
          <p:cNvPr name="Group 29" id="29"/>
          <p:cNvGrpSpPr/>
          <p:nvPr/>
        </p:nvGrpSpPr>
        <p:grpSpPr>
          <a:xfrm rot="-503747">
            <a:off x="9960898" y="9734486"/>
            <a:ext cx="917957" cy="380553"/>
            <a:chOff x="0" y="0"/>
            <a:chExt cx="241766" cy="100228"/>
          </a:xfrm>
        </p:grpSpPr>
        <p:sp>
          <p:nvSpPr>
            <p:cNvPr name="Freeform 30" id="30"/>
            <p:cNvSpPr/>
            <p:nvPr/>
          </p:nvSpPr>
          <p:spPr>
            <a:xfrm flipH="false" flipV="false" rot="0">
              <a:off x="0" y="0"/>
              <a:ext cx="241766" cy="100228"/>
            </a:xfrm>
            <a:custGeom>
              <a:avLst/>
              <a:gdLst/>
              <a:ahLst/>
              <a:cxnLst/>
              <a:rect r="r" b="b" t="t" l="l"/>
              <a:pathLst>
                <a:path h="100228" w="241766">
                  <a:moveTo>
                    <a:pt x="0" y="0"/>
                  </a:moveTo>
                  <a:lnTo>
                    <a:pt x="241766" y="0"/>
                  </a:lnTo>
                  <a:lnTo>
                    <a:pt x="241766" y="100228"/>
                  </a:lnTo>
                  <a:lnTo>
                    <a:pt x="0" y="100228"/>
                  </a:lnTo>
                  <a:close/>
                </a:path>
              </a:pathLst>
            </a:custGeom>
            <a:solidFill>
              <a:srgbClr val="289B67"/>
            </a:solidFill>
          </p:spPr>
        </p:sp>
        <p:sp>
          <p:nvSpPr>
            <p:cNvPr name="TextBox 31" id="31"/>
            <p:cNvSpPr txBox="true"/>
            <p:nvPr/>
          </p:nvSpPr>
          <p:spPr>
            <a:xfrm>
              <a:off x="0" y="-28575"/>
              <a:ext cx="241766" cy="128803"/>
            </a:xfrm>
            <a:prstGeom prst="rect">
              <a:avLst/>
            </a:prstGeom>
          </p:spPr>
          <p:txBody>
            <a:bodyPr anchor="ctr" rtlCol="false" tIns="50800" lIns="50800" bIns="50800" rIns="50800"/>
            <a:lstStyle/>
            <a:p>
              <a:pPr algn="ctr">
                <a:lnSpc>
                  <a:spcPts val="2659"/>
                </a:lnSpc>
              </a:pPr>
            </a:p>
          </p:txBody>
        </p:sp>
      </p:grpSp>
      <p:grpSp>
        <p:nvGrpSpPr>
          <p:cNvPr name="Group 32" id="32"/>
          <p:cNvGrpSpPr/>
          <p:nvPr/>
        </p:nvGrpSpPr>
        <p:grpSpPr>
          <a:xfrm rot="0">
            <a:off x="9989473" y="9803066"/>
            <a:ext cx="917957" cy="380553"/>
            <a:chOff x="0" y="0"/>
            <a:chExt cx="241766" cy="100228"/>
          </a:xfrm>
        </p:grpSpPr>
        <p:sp>
          <p:nvSpPr>
            <p:cNvPr name="Freeform 33" id="33"/>
            <p:cNvSpPr/>
            <p:nvPr/>
          </p:nvSpPr>
          <p:spPr>
            <a:xfrm flipH="false" flipV="false" rot="0">
              <a:off x="0" y="0"/>
              <a:ext cx="241766" cy="100228"/>
            </a:xfrm>
            <a:custGeom>
              <a:avLst/>
              <a:gdLst/>
              <a:ahLst/>
              <a:cxnLst/>
              <a:rect r="r" b="b" t="t" l="l"/>
              <a:pathLst>
                <a:path h="100228" w="241766">
                  <a:moveTo>
                    <a:pt x="0" y="0"/>
                  </a:moveTo>
                  <a:lnTo>
                    <a:pt x="241766" y="0"/>
                  </a:lnTo>
                  <a:lnTo>
                    <a:pt x="241766" y="100228"/>
                  </a:lnTo>
                  <a:lnTo>
                    <a:pt x="0" y="100228"/>
                  </a:lnTo>
                  <a:close/>
                </a:path>
              </a:pathLst>
            </a:custGeom>
            <a:solidFill>
              <a:srgbClr val="289B67"/>
            </a:solidFill>
          </p:spPr>
        </p:sp>
        <p:sp>
          <p:nvSpPr>
            <p:cNvPr name="TextBox 34" id="34"/>
            <p:cNvSpPr txBox="true"/>
            <p:nvPr/>
          </p:nvSpPr>
          <p:spPr>
            <a:xfrm>
              <a:off x="0" y="-28575"/>
              <a:ext cx="241766" cy="128803"/>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3"/>
            <a:stretch>
              <a:fillRect l="-82671" t="0" r="-82671" b="0"/>
            </a:stretch>
          </a:blipFill>
        </p:spPr>
      </p:sp>
      <p:pic>
        <p:nvPicPr>
          <p:cNvPr name="Picture 3" id="3">
            <a:hlinkClick action="ppaction://media"/>
          </p:cNvPr>
          <p:cNvPicPr>
            <a:picLocks noChangeAspect="true"/>
          </p:cNvPicPr>
          <p:nvPr>
            <a:videoFile r:link="rId5"/>
            <p:extLst>
              <p:ext uri="{DAA4B4D4-6D71-4841-9C94-3DE7FCFB9230}">
                <p14:media xmlns:p14="http://schemas.microsoft.com/office/powerpoint/2010/main" r:embed="rId6"/>
              </p:ext>
            </p:extLst>
          </p:nvPr>
        </p:nvPicPr>
        <p:blipFill>
          <a:blip r:embed="rId4"/>
          <a:srcRect l="0" t="0" r="0" b="0"/>
          <a:stretch>
            <a:fillRect/>
          </a:stretch>
        </p:blipFill>
        <p:spPr>
          <a:xfrm flipH="false" flipV="false" rot="0">
            <a:off x="1028700" y="1944624"/>
            <a:ext cx="11149164" cy="6822227"/>
          </a:xfrm>
          <a:prstGeom prst="rect">
            <a:avLst/>
          </a:prstGeom>
        </p:spPr>
      </p:pic>
      <p:sp>
        <p:nvSpPr>
          <p:cNvPr name="TextBox 4" id="4"/>
          <p:cNvSpPr txBox="true"/>
          <p:nvPr/>
        </p:nvSpPr>
        <p:spPr>
          <a:xfrm rot="0">
            <a:off x="312281" y="743478"/>
            <a:ext cx="17663439" cy="1057237"/>
          </a:xfrm>
          <a:prstGeom prst="rect">
            <a:avLst/>
          </a:prstGeom>
        </p:spPr>
        <p:txBody>
          <a:bodyPr anchor="t" rtlCol="false" tIns="0" lIns="0" bIns="0" rIns="0">
            <a:spAutoFit/>
          </a:bodyPr>
          <a:lstStyle/>
          <a:p>
            <a:pPr algn="ctr">
              <a:lnSpc>
                <a:spcPts val="7227"/>
              </a:lnSpc>
            </a:pPr>
            <a:r>
              <a:rPr lang="en-US" sz="7688">
                <a:solidFill>
                  <a:srgbClr val="0202A5"/>
                </a:solidFill>
                <a:latin typeface="Jingleberry"/>
              </a:rPr>
              <a:t>DBE certification number</a:t>
            </a:r>
          </a:p>
        </p:txBody>
      </p:sp>
      <p:sp>
        <p:nvSpPr>
          <p:cNvPr name="TextBox 5" id="5"/>
          <p:cNvSpPr txBox="true"/>
          <p:nvPr/>
        </p:nvSpPr>
        <p:spPr>
          <a:xfrm rot="0">
            <a:off x="1720347" y="9015533"/>
            <a:ext cx="14847307" cy="590308"/>
          </a:xfrm>
          <a:prstGeom prst="rect">
            <a:avLst/>
          </a:prstGeom>
        </p:spPr>
        <p:txBody>
          <a:bodyPr anchor="t" rtlCol="false" tIns="0" lIns="0" bIns="0" rIns="0">
            <a:spAutoFit/>
          </a:bodyPr>
          <a:lstStyle/>
          <a:p>
            <a:pPr algn="ctr">
              <a:lnSpc>
                <a:spcPts val="4331"/>
              </a:lnSpc>
            </a:pPr>
            <a:r>
              <a:rPr lang="en-US" sz="4608" u="sng">
                <a:solidFill>
                  <a:srgbClr val="31A0AB"/>
                </a:solidFill>
                <a:latin typeface="Lazydog"/>
                <a:hlinkClick r:id="rId7" tooltip="https://dot.alaska.gov/cvlrts/directory.shtml"/>
              </a:rPr>
              <a:t>HTTPS://DOT.ALASKA.GOV/CVLRTS/DIRECTORY.SHTML</a:t>
            </a:r>
          </a:p>
        </p:txBody>
      </p:sp>
      <p:sp>
        <p:nvSpPr>
          <p:cNvPr name="Freeform 6" id="6"/>
          <p:cNvSpPr/>
          <p:nvPr/>
        </p:nvSpPr>
        <p:spPr>
          <a:xfrm flipH="false" flipV="false" rot="4783561">
            <a:off x="11506131" y="1544942"/>
            <a:ext cx="7455783" cy="7455783"/>
          </a:xfrm>
          <a:custGeom>
            <a:avLst/>
            <a:gdLst/>
            <a:ahLst/>
            <a:cxnLst/>
            <a:rect r="r" b="b" t="t" l="l"/>
            <a:pathLst>
              <a:path h="7455783" w="7455783">
                <a:moveTo>
                  <a:pt x="0" y="0"/>
                </a:moveTo>
                <a:lnTo>
                  <a:pt x="7455783" y="0"/>
                </a:lnTo>
                <a:lnTo>
                  <a:pt x="7455783" y="7455783"/>
                </a:lnTo>
                <a:lnTo>
                  <a:pt x="0" y="745578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9441273">
            <a:off x="12423361" y="6836563"/>
            <a:ext cx="3450235" cy="1233459"/>
          </a:xfrm>
          <a:custGeom>
            <a:avLst/>
            <a:gdLst/>
            <a:ahLst/>
            <a:cxnLst/>
            <a:rect r="r" b="b" t="t" l="l"/>
            <a:pathLst>
              <a:path h="1233459" w="3450235">
                <a:moveTo>
                  <a:pt x="0" y="0"/>
                </a:moveTo>
                <a:lnTo>
                  <a:pt x="3450235" y="0"/>
                </a:lnTo>
                <a:lnTo>
                  <a:pt x="3450235" y="1233459"/>
                </a:lnTo>
                <a:lnTo>
                  <a:pt x="0" y="123345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0" y="9368517"/>
            <a:ext cx="2411291" cy="1836965"/>
          </a:xfrm>
          <a:custGeom>
            <a:avLst/>
            <a:gdLst/>
            <a:ahLst/>
            <a:cxnLst/>
            <a:rect r="r" b="b" t="t" l="l"/>
            <a:pathLst>
              <a:path h="1836965" w="2411291">
                <a:moveTo>
                  <a:pt x="0" y="0"/>
                </a:moveTo>
                <a:lnTo>
                  <a:pt x="2411291" y="0"/>
                </a:lnTo>
                <a:lnTo>
                  <a:pt x="2411291" y="1836966"/>
                </a:lnTo>
                <a:lnTo>
                  <a:pt x="0" y="183696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1488129">
            <a:off x="14842103" y="374405"/>
            <a:ext cx="2271905" cy="2214075"/>
          </a:xfrm>
          <a:custGeom>
            <a:avLst/>
            <a:gdLst/>
            <a:ahLst/>
            <a:cxnLst/>
            <a:rect r="r" b="b" t="t" l="l"/>
            <a:pathLst>
              <a:path h="2214075" w="2271905">
                <a:moveTo>
                  <a:pt x="0" y="0"/>
                </a:moveTo>
                <a:lnTo>
                  <a:pt x="2271905" y="0"/>
                </a:lnTo>
                <a:lnTo>
                  <a:pt x="2271905" y="2214075"/>
                </a:lnTo>
                <a:lnTo>
                  <a:pt x="0" y="221407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0" id="10"/>
          <p:cNvSpPr txBox="true"/>
          <p:nvPr/>
        </p:nvSpPr>
        <p:spPr>
          <a:xfrm rot="455895">
            <a:off x="12433673" y="4022174"/>
            <a:ext cx="5632784" cy="2119749"/>
          </a:xfrm>
          <a:prstGeom prst="rect">
            <a:avLst/>
          </a:prstGeom>
        </p:spPr>
        <p:txBody>
          <a:bodyPr anchor="t" rtlCol="false" tIns="0" lIns="0" bIns="0" rIns="0">
            <a:spAutoFit/>
          </a:bodyPr>
          <a:lstStyle/>
          <a:p>
            <a:pPr algn="ctr">
              <a:lnSpc>
                <a:spcPts val="5645"/>
              </a:lnSpc>
            </a:pPr>
            <a:r>
              <a:rPr lang="en-US" sz="3738">
                <a:solidFill>
                  <a:srgbClr val="000000"/>
                </a:solidFill>
                <a:latin typeface="Lazydog"/>
              </a:rPr>
              <a:t> DEMONSTRATION OF HOW TO FIND YOUR DBE CERTIFICATION NUMBER</a:t>
            </a:r>
          </a:p>
        </p:txBody>
      </p:sp>
    </p:spTree>
  </p:cSld>
  <p:clrMapOvr>
    <a:masterClrMapping/>
  </p:clrMapOvr>
  <p:timing>
    <p:tnLst>
      <p:par>
        <p:cTn dur="indefinite" restart="never" nodeType="tmRoot">
          <p:childTnLst>
            <p:video>
              <p:cMediaNode vol="0">
                <p:cTn fill="hold" display="false">
                  <p:stCondLst>
                    <p:cond delay="indefinite"/>
                  </p:stCondLst>
                </p:cTn>
                <p:tgtEl>
                  <p:spTgt spid="3"/>
                </p:tgtEl>
              </p:cMediaNode>
            </p:video>
          </p:childTnLst>
        </p:cTn>
      </p:par>
    </p:tnLst>
  </p:timing>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82671" t="0" r="-82671" b="0"/>
            </a:stretch>
          </a:blipFill>
        </p:spPr>
      </p:sp>
      <p:sp>
        <p:nvSpPr>
          <p:cNvPr name="Freeform 3" id="3"/>
          <p:cNvSpPr/>
          <p:nvPr/>
        </p:nvSpPr>
        <p:spPr>
          <a:xfrm flipH="false" flipV="false" rot="-5818960">
            <a:off x="2625826" y="-95565"/>
            <a:ext cx="13877677" cy="13877677"/>
          </a:xfrm>
          <a:custGeom>
            <a:avLst/>
            <a:gdLst/>
            <a:ahLst/>
            <a:cxnLst/>
            <a:rect r="r" b="b" t="t" l="l"/>
            <a:pathLst>
              <a:path h="13877677" w="13877677">
                <a:moveTo>
                  <a:pt x="0" y="0"/>
                </a:moveTo>
                <a:lnTo>
                  <a:pt x="13877678" y="0"/>
                </a:lnTo>
                <a:lnTo>
                  <a:pt x="13877678" y="13877677"/>
                </a:lnTo>
                <a:lnTo>
                  <a:pt x="0" y="1387767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5774680" y="50105"/>
            <a:ext cx="5693201" cy="2867303"/>
          </a:xfrm>
          <a:custGeom>
            <a:avLst/>
            <a:gdLst/>
            <a:ahLst/>
            <a:cxnLst/>
            <a:rect r="r" b="b" t="t" l="l"/>
            <a:pathLst>
              <a:path h="2867303" w="5693201">
                <a:moveTo>
                  <a:pt x="0" y="0"/>
                </a:moveTo>
                <a:lnTo>
                  <a:pt x="5693201" y="0"/>
                </a:lnTo>
                <a:lnTo>
                  <a:pt x="5693201" y="2867303"/>
                </a:lnTo>
                <a:lnTo>
                  <a:pt x="0" y="286730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312281" y="743478"/>
            <a:ext cx="17663439" cy="1057237"/>
          </a:xfrm>
          <a:prstGeom prst="rect">
            <a:avLst/>
          </a:prstGeom>
        </p:spPr>
        <p:txBody>
          <a:bodyPr anchor="t" rtlCol="false" tIns="0" lIns="0" bIns="0" rIns="0">
            <a:spAutoFit/>
          </a:bodyPr>
          <a:lstStyle/>
          <a:p>
            <a:pPr algn="ctr">
              <a:lnSpc>
                <a:spcPts val="7227"/>
              </a:lnSpc>
            </a:pPr>
            <a:r>
              <a:rPr lang="en-US" sz="7688">
                <a:solidFill>
                  <a:srgbClr val="0202A5"/>
                </a:solidFill>
                <a:latin typeface="Jingleberry"/>
              </a:rPr>
              <a:t>IRIS vendor ID</a:t>
            </a:r>
          </a:p>
        </p:txBody>
      </p:sp>
      <p:sp>
        <p:nvSpPr>
          <p:cNvPr name="TextBox 6" id="6"/>
          <p:cNvSpPr txBox="true"/>
          <p:nvPr/>
        </p:nvSpPr>
        <p:spPr>
          <a:xfrm rot="0">
            <a:off x="6955378" y="3396555"/>
            <a:ext cx="5982890" cy="990735"/>
          </a:xfrm>
          <a:prstGeom prst="rect">
            <a:avLst/>
          </a:prstGeom>
        </p:spPr>
        <p:txBody>
          <a:bodyPr anchor="t" rtlCol="false" tIns="0" lIns="0" bIns="0" rIns="0">
            <a:spAutoFit/>
          </a:bodyPr>
          <a:lstStyle/>
          <a:p>
            <a:pPr algn="ctr">
              <a:lnSpc>
                <a:spcPts val="3733"/>
              </a:lnSpc>
            </a:pPr>
            <a:r>
              <a:rPr lang="en-US" sz="3971">
                <a:solidFill>
                  <a:srgbClr val="000000"/>
                </a:solidFill>
                <a:latin typeface="Lazydog"/>
              </a:rPr>
              <a:t>THE VENDOR ID  IS THE ID USED TO LOGINTO IRIS</a:t>
            </a:r>
          </a:p>
        </p:txBody>
      </p:sp>
      <p:sp>
        <p:nvSpPr>
          <p:cNvPr name="TextBox 7" id="7"/>
          <p:cNvSpPr txBox="true"/>
          <p:nvPr/>
        </p:nvSpPr>
        <p:spPr>
          <a:xfrm rot="0">
            <a:off x="3760590" y="5308874"/>
            <a:ext cx="8920838" cy="2055698"/>
          </a:xfrm>
          <a:prstGeom prst="rect">
            <a:avLst/>
          </a:prstGeom>
        </p:spPr>
        <p:txBody>
          <a:bodyPr anchor="t" rtlCol="false" tIns="0" lIns="0" bIns="0" rIns="0">
            <a:spAutoFit/>
          </a:bodyPr>
          <a:lstStyle/>
          <a:p>
            <a:pPr algn="ctr">
              <a:lnSpc>
                <a:spcPts val="5544"/>
              </a:lnSpc>
            </a:pPr>
            <a:r>
              <a:rPr lang="en-US" sz="3671">
                <a:solidFill>
                  <a:srgbClr val="000000"/>
                </a:solidFill>
                <a:latin typeface="Lazydog"/>
              </a:rPr>
              <a:t>THE VENDOR HELP DESK IS AVAILABLE:</a:t>
            </a:r>
          </a:p>
          <a:p>
            <a:pPr algn="ctr">
              <a:lnSpc>
                <a:spcPts val="5544"/>
              </a:lnSpc>
            </a:pPr>
            <a:r>
              <a:rPr lang="en-US" sz="3671">
                <a:solidFill>
                  <a:srgbClr val="000000"/>
                </a:solidFill>
                <a:latin typeface="Lazydog"/>
              </a:rPr>
              <a:t>MONDAY-FRIDAY </a:t>
            </a:r>
          </a:p>
          <a:p>
            <a:pPr algn="ctr">
              <a:lnSpc>
                <a:spcPts val="5544"/>
              </a:lnSpc>
            </a:pPr>
            <a:r>
              <a:rPr lang="en-US" sz="3671">
                <a:solidFill>
                  <a:srgbClr val="000000"/>
                </a:solidFill>
                <a:latin typeface="Lazydog"/>
              </a:rPr>
              <a:t>FROM 8:00AM - 4:30PM</a:t>
            </a:r>
          </a:p>
        </p:txBody>
      </p:sp>
      <p:sp>
        <p:nvSpPr>
          <p:cNvPr name="TextBox 8" id="8"/>
          <p:cNvSpPr txBox="true"/>
          <p:nvPr/>
        </p:nvSpPr>
        <p:spPr>
          <a:xfrm rot="0">
            <a:off x="4528875" y="4949551"/>
            <a:ext cx="5586522" cy="473622"/>
          </a:xfrm>
          <a:prstGeom prst="rect">
            <a:avLst/>
          </a:prstGeom>
        </p:spPr>
        <p:txBody>
          <a:bodyPr anchor="t" rtlCol="false" tIns="0" lIns="0" bIns="0" rIns="0">
            <a:spAutoFit/>
          </a:bodyPr>
          <a:lstStyle/>
          <a:p>
            <a:pPr algn="ctr">
              <a:lnSpc>
                <a:spcPts val="3485"/>
              </a:lnSpc>
            </a:pPr>
            <a:r>
              <a:rPr lang="en-US" sz="3708">
                <a:solidFill>
                  <a:srgbClr val="000000"/>
                </a:solidFill>
                <a:latin typeface="Lazydog"/>
              </a:rPr>
              <a:t>NEED HELP WITH IRIS?</a:t>
            </a:r>
          </a:p>
        </p:txBody>
      </p:sp>
      <p:sp>
        <p:nvSpPr>
          <p:cNvPr name="TextBox 9" id="9"/>
          <p:cNvSpPr txBox="true"/>
          <p:nvPr/>
        </p:nvSpPr>
        <p:spPr>
          <a:xfrm rot="0">
            <a:off x="312281" y="8063389"/>
            <a:ext cx="4970994" cy="1482481"/>
          </a:xfrm>
          <a:prstGeom prst="rect">
            <a:avLst/>
          </a:prstGeom>
        </p:spPr>
        <p:txBody>
          <a:bodyPr anchor="t" rtlCol="false" tIns="0" lIns="0" bIns="0" rIns="0">
            <a:spAutoFit/>
          </a:bodyPr>
          <a:lstStyle/>
          <a:p>
            <a:pPr algn="ctr">
              <a:lnSpc>
                <a:spcPts val="5966"/>
              </a:lnSpc>
            </a:pPr>
            <a:r>
              <a:rPr lang="en-US" sz="3951">
                <a:solidFill>
                  <a:srgbClr val="000000"/>
                </a:solidFill>
                <a:latin typeface="Lazydog"/>
              </a:rPr>
              <a:t>PHONE NUMBER: 907-465-5555</a:t>
            </a:r>
          </a:p>
        </p:txBody>
      </p:sp>
      <p:sp>
        <p:nvSpPr>
          <p:cNvPr name="TextBox 10" id="10"/>
          <p:cNvSpPr txBox="true"/>
          <p:nvPr/>
        </p:nvSpPr>
        <p:spPr>
          <a:xfrm rot="0">
            <a:off x="6955378" y="8191418"/>
            <a:ext cx="10099813" cy="957606"/>
          </a:xfrm>
          <a:prstGeom prst="rect">
            <a:avLst/>
          </a:prstGeom>
        </p:spPr>
        <p:txBody>
          <a:bodyPr anchor="t" rtlCol="false" tIns="0" lIns="0" bIns="0" rIns="0">
            <a:spAutoFit/>
          </a:bodyPr>
          <a:lstStyle/>
          <a:p>
            <a:pPr>
              <a:lnSpc>
                <a:spcPts val="3670"/>
              </a:lnSpc>
            </a:pPr>
            <a:r>
              <a:rPr lang="en-US" sz="3904">
                <a:solidFill>
                  <a:srgbClr val="000000"/>
                </a:solidFill>
                <a:latin typeface="Lazydog"/>
              </a:rPr>
              <a:t>EMAIL: DOA.DOF.VENDOR.HELPDESK@ALASKA.GOV</a:t>
            </a:r>
          </a:p>
        </p:txBody>
      </p:sp>
      <p:sp>
        <p:nvSpPr>
          <p:cNvPr name="Freeform 11" id="11"/>
          <p:cNvSpPr/>
          <p:nvPr/>
        </p:nvSpPr>
        <p:spPr>
          <a:xfrm flipH="false" flipV="false" rot="997442">
            <a:off x="424586" y="6287068"/>
            <a:ext cx="1693526" cy="1425641"/>
          </a:xfrm>
          <a:custGeom>
            <a:avLst/>
            <a:gdLst/>
            <a:ahLst/>
            <a:cxnLst/>
            <a:rect r="r" b="b" t="t" l="l"/>
            <a:pathLst>
              <a:path h="1425641" w="1693526">
                <a:moveTo>
                  <a:pt x="0" y="0"/>
                </a:moveTo>
                <a:lnTo>
                  <a:pt x="1693526" y="0"/>
                </a:lnTo>
                <a:lnTo>
                  <a:pt x="1693526" y="1425641"/>
                </a:lnTo>
                <a:lnTo>
                  <a:pt x="0" y="142564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1033601">
            <a:off x="380764" y="843196"/>
            <a:ext cx="3206138" cy="2594057"/>
          </a:xfrm>
          <a:custGeom>
            <a:avLst/>
            <a:gdLst/>
            <a:ahLst/>
            <a:cxnLst/>
            <a:rect r="r" b="b" t="t" l="l"/>
            <a:pathLst>
              <a:path h="2594057" w="3206138">
                <a:moveTo>
                  <a:pt x="0" y="0"/>
                </a:moveTo>
                <a:lnTo>
                  <a:pt x="3206138" y="0"/>
                </a:lnTo>
                <a:lnTo>
                  <a:pt x="3206138" y="2594057"/>
                </a:lnTo>
                <a:lnTo>
                  <a:pt x="0" y="259405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p:cNvSpPr/>
          <p:nvPr/>
        </p:nvSpPr>
        <p:spPr>
          <a:xfrm flipH="false" flipV="false" rot="0">
            <a:off x="13790142" y="5214934"/>
            <a:ext cx="3794551" cy="2890758"/>
          </a:xfrm>
          <a:custGeom>
            <a:avLst/>
            <a:gdLst/>
            <a:ahLst/>
            <a:cxnLst/>
            <a:rect r="r" b="b" t="t" l="l"/>
            <a:pathLst>
              <a:path h="2890758" w="3794551">
                <a:moveTo>
                  <a:pt x="0" y="0"/>
                </a:moveTo>
                <a:lnTo>
                  <a:pt x="3794551" y="0"/>
                </a:lnTo>
                <a:lnTo>
                  <a:pt x="3794551" y="2890759"/>
                </a:lnTo>
                <a:lnTo>
                  <a:pt x="0" y="289075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927825">
            <a:off x="13425636" y="592782"/>
            <a:ext cx="4844758" cy="2933281"/>
          </a:xfrm>
          <a:custGeom>
            <a:avLst/>
            <a:gdLst/>
            <a:ahLst/>
            <a:cxnLst/>
            <a:rect r="r" b="b" t="t" l="l"/>
            <a:pathLst>
              <a:path h="2933281" w="4844758">
                <a:moveTo>
                  <a:pt x="0" y="0"/>
                </a:moveTo>
                <a:lnTo>
                  <a:pt x="4844757" y="0"/>
                </a:lnTo>
                <a:lnTo>
                  <a:pt x="4844757" y="2933281"/>
                </a:lnTo>
                <a:lnTo>
                  <a:pt x="0" y="293328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019198" y="9705975"/>
            <a:ext cx="10249604" cy="474870"/>
          </a:xfrm>
          <a:prstGeom prst="rect">
            <a:avLst/>
          </a:prstGeom>
        </p:spPr>
        <p:txBody>
          <a:bodyPr anchor="t" rtlCol="false" tIns="0" lIns="0" bIns="0" rIns="0">
            <a:spAutoFit/>
          </a:bodyPr>
          <a:lstStyle/>
          <a:p>
            <a:pPr algn="ctr">
              <a:lnSpc>
                <a:spcPts val="3485"/>
              </a:lnSpc>
            </a:pPr>
            <a:r>
              <a:rPr lang="en-US" sz="3708" u="sng">
                <a:solidFill>
                  <a:srgbClr val="31A0AB"/>
                </a:solidFill>
                <a:latin typeface="Lazydog"/>
                <a:hlinkClick r:id="rId15" tooltip="https://doa.alaska.gov/dof/vendor.html"/>
              </a:rPr>
              <a:t>HTTPS://DOA.ALASKA.GOV/DOF/VENDOR.HTML</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3"/>
            <a:stretch>
              <a:fillRect l="-82671" t="0" r="-82671" b="0"/>
            </a:stretch>
          </a:blipFill>
        </p:spPr>
      </p:sp>
      <p:sp>
        <p:nvSpPr>
          <p:cNvPr name="AutoShape 3" id="3"/>
          <p:cNvSpPr/>
          <p:nvPr/>
        </p:nvSpPr>
        <p:spPr>
          <a:xfrm flipV="true">
            <a:off x="1954634" y="1931229"/>
            <a:ext cx="14246403" cy="0"/>
          </a:xfrm>
          <a:prstGeom prst="line">
            <a:avLst/>
          </a:prstGeom>
          <a:ln cap="flat" w="38100">
            <a:solidFill>
              <a:srgbClr val="D4B4FA"/>
            </a:solidFill>
            <a:prstDash val="solid"/>
            <a:headEnd type="none" len="sm" w="sm"/>
            <a:tailEnd type="none" len="sm" w="sm"/>
          </a:ln>
        </p:spPr>
      </p:sp>
      <p:sp>
        <p:nvSpPr>
          <p:cNvPr name="TextBox 4" id="4"/>
          <p:cNvSpPr txBox="true"/>
          <p:nvPr/>
        </p:nvSpPr>
        <p:spPr>
          <a:xfrm rot="0">
            <a:off x="6401138" y="2242418"/>
            <a:ext cx="5036619" cy="540805"/>
          </a:xfrm>
          <a:prstGeom prst="rect">
            <a:avLst/>
          </a:prstGeom>
        </p:spPr>
        <p:txBody>
          <a:bodyPr anchor="t" rtlCol="false" tIns="0" lIns="0" bIns="0" rIns="0">
            <a:spAutoFit/>
          </a:bodyPr>
          <a:lstStyle/>
          <a:p>
            <a:pPr>
              <a:lnSpc>
                <a:spcPts val="2081"/>
              </a:lnSpc>
            </a:pPr>
            <a:r>
              <a:rPr lang="en-US" sz="2213">
                <a:solidFill>
                  <a:srgbClr val="000000"/>
                </a:solidFill>
                <a:latin typeface="Lazydog"/>
              </a:rPr>
              <a:t>WORKSHOPS AND TRAININGS ARE REIMBURSABLE AT 90% OF THE COST</a:t>
            </a:r>
          </a:p>
        </p:txBody>
      </p:sp>
      <p:sp>
        <p:nvSpPr>
          <p:cNvPr name="AutoShape 5" id="5"/>
          <p:cNvSpPr/>
          <p:nvPr/>
        </p:nvSpPr>
        <p:spPr>
          <a:xfrm>
            <a:off x="1954634" y="5162550"/>
            <a:ext cx="14246403" cy="0"/>
          </a:xfrm>
          <a:prstGeom prst="line">
            <a:avLst/>
          </a:prstGeom>
          <a:ln cap="flat" w="38100">
            <a:solidFill>
              <a:srgbClr val="D4B4FA"/>
            </a:solidFill>
            <a:prstDash val="solid"/>
            <a:headEnd type="none" len="sm" w="sm"/>
            <a:tailEnd type="none" len="sm" w="sm"/>
          </a:ln>
        </p:spPr>
      </p:sp>
      <p:sp>
        <p:nvSpPr>
          <p:cNvPr name="AutoShape 6" id="6"/>
          <p:cNvSpPr/>
          <p:nvPr/>
        </p:nvSpPr>
        <p:spPr>
          <a:xfrm flipV="true">
            <a:off x="1954634" y="3154832"/>
            <a:ext cx="14246403" cy="0"/>
          </a:xfrm>
          <a:prstGeom prst="line">
            <a:avLst/>
          </a:prstGeom>
          <a:ln cap="flat" w="38100">
            <a:solidFill>
              <a:srgbClr val="D4B4FA"/>
            </a:solidFill>
            <a:prstDash val="solid"/>
            <a:headEnd type="none" len="sm" w="sm"/>
            <a:tailEnd type="none" len="sm" w="sm"/>
          </a:ln>
        </p:spPr>
      </p:sp>
      <p:sp>
        <p:nvSpPr>
          <p:cNvPr name="AutoShape 7" id="7"/>
          <p:cNvSpPr/>
          <p:nvPr/>
        </p:nvSpPr>
        <p:spPr>
          <a:xfrm flipV="true">
            <a:off x="1954634" y="6726080"/>
            <a:ext cx="14246403" cy="0"/>
          </a:xfrm>
          <a:prstGeom prst="line">
            <a:avLst/>
          </a:prstGeom>
          <a:ln cap="flat" w="38100">
            <a:solidFill>
              <a:srgbClr val="D4B4FA"/>
            </a:solidFill>
            <a:prstDash val="solid"/>
            <a:headEnd type="none" len="sm" w="sm"/>
            <a:tailEnd type="none" len="sm" w="sm"/>
          </a:ln>
        </p:spPr>
      </p:sp>
      <p:sp>
        <p:nvSpPr>
          <p:cNvPr name="AutoShape 8" id="8"/>
          <p:cNvSpPr/>
          <p:nvPr/>
        </p:nvSpPr>
        <p:spPr>
          <a:xfrm>
            <a:off x="1954634" y="8450969"/>
            <a:ext cx="14246403" cy="0"/>
          </a:xfrm>
          <a:prstGeom prst="line">
            <a:avLst/>
          </a:prstGeom>
          <a:ln cap="flat" w="38100">
            <a:solidFill>
              <a:srgbClr val="D4B4FA"/>
            </a:solidFill>
            <a:prstDash val="solid"/>
            <a:headEnd type="none" len="sm" w="sm"/>
            <a:tailEnd type="none" len="sm" w="sm"/>
          </a:ln>
        </p:spPr>
      </p:sp>
      <p:sp>
        <p:nvSpPr>
          <p:cNvPr name="AutoShape 9" id="9"/>
          <p:cNvSpPr/>
          <p:nvPr/>
        </p:nvSpPr>
        <p:spPr>
          <a:xfrm flipV="true">
            <a:off x="1954634" y="9881948"/>
            <a:ext cx="14246403" cy="0"/>
          </a:xfrm>
          <a:prstGeom prst="line">
            <a:avLst/>
          </a:prstGeom>
          <a:ln cap="flat" w="38100">
            <a:solidFill>
              <a:srgbClr val="D4B4FA"/>
            </a:solidFill>
            <a:prstDash val="solid"/>
            <a:headEnd type="none" len="sm" w="sm"/>
            <a:tailEnd type="none" len="sm" w="sm"/>
          </a:ln>
        </p:spPr>
      </p:sp>
      <p:sp>
        <p:nvSpPr>
          <p:cNvPr name="TextBox 10" id="10"/>
          <p:cNvSpPr txBox="true"/>
          <p:nvPr/>
        </p:nvSpPr>
        <p:spPr>
          <a:xfrm rot="0">
            <a:off x="11904653" y="6911817"/>
            <a:ext cx="4061093" cy="1448682"/>
          </a:xfrm>
          <a:prstGeom prst="rect">
            <a:avLst/>
          </a:prstGeom>
        </p:spPr>
        <p:txBody>
          <a:bodyPr anchor="t" rtlCol="false" tIns="0" lIns="0" bIns="0" rIns="0">
            <a:spAutoFit/>
          </a:bodyPr>
          <a:lstStyle/>
          <a:p>
            <a:pPr marL="441722" indent="-220861" lvl="1">
              <a:lnSpc>
                <a:spcPts val="1923"/>
              </a:lnSpc>
              <a:buFont typeface="Arial"/>
              <a:buChar char="•"/>
            </a:pPr>
            <a:r>
              <a:rPr lang="en-US" sz="2045">
                <a:solidFill>
                  <a:srgbClr val="000000"/>
                </a:solidFill>
                <a:latin typeface="Lazydog"/>
              </a:rPr>
              <a:t>AIRFARE IF TRAVELING IS LONGER THAN 50 MILES</a:t>
            </a:r>
          </a:p>
          <a:p>
            <a:pPr marL="441722" indent="-220861" lvl="1">
              <a:lnSpc>
                <a:spcPts val="1923"/>
              </a:lnSpc>
              <a:buFont typeface="Arial"/>
              <a:buChar char="•"/>
            </a:pPr>
            <a:r>
              <a:rPr lang="en-US" sz="2045">
                <a:solidFill>
                  <a:srgbClr val="000000"/>
                </a:solidFill>
                <a:latin typeface="Lazydog"/>
              </a:rPr>
              <a:t>MILEAGE IF TRAVELING IN-STATE AND OUT-OF-STATE</a:t>
            </a:r>
          </a:p>
          <a:p>
            <a:pPr marL="441722" indent="-220861" lvl="1">
              <a:lnSpc>
                <a:spcPts val="1923"/>
              </a:lnSpc>
              <a:buFont typeface="Arial"/>
              <a:buChar char="•"/>
            </a:pPr>
            <a:r>
              <a:rPr lang="en-US" sz="2045">
                <a:solidFill>
                  <a:srgbClr val="000000"/>
                </a:solidFill>
                <a:latin typeface="Lazydog"/>
              </a:rPr>
              <a:t>LODGING</a:t>
            </a:r>
          </a:p>
          <a:p>
            <a:pPr marL="441722" indent="-220861" lvl="1">
              <a:lnSpc>
                <a:spcPts val="1923"/>
              </a:lnSpc>
              <a:buFont typeface="Arial"/>
              <a:buChar char="•"/>
            </a:pPr>
            <a:r>
              <a:rPr lang="en-US" sz="2045">
                <a:solidFill>
                  <a:srgbClr val="000000"/>
                </a:solidFill>
                <a:latin typeface="Lazydog"/>
              </a:rPr>
              <a:t>REGISTRATION FEE</a:t>
            </a:r>
          </a:p>
        </p:txBody>
      </p:sp>
      <p:sp>
        <p:nvSpPr>
          <p:cNvPr name="AutoShape 11" id="11"/>
          <p:cNvSpPr/>
          <p:nvPr/>
        </p:nvSpPr>
        <p:spPr>
          <a:xfrm flipH="true">
            <a:off x="6210466" y="1912179"/>
            <a:ext cx="0" cy="7969769"/>
          </a:xfrm>
          <a:prstGeom prst="line">
            <a:avLst/>
          </a:prstGeom>
          <a:ln cap="flat" w="38100">
            <a:solidFill>
              <a:srgbClr val="D4B4FA"/>
            </a:solidFill>
            <a:prstDash val="solid"/>
            <a:headEnd type="none" len="sm" w="sm"/>
            <a:tailEnd type="none" len="sm" w="sm"/>
          </a:ln>
        </p:spPr>
      </p:sp>
      <p:sp>
        <p:nvSpPr>
          <p:cNvPr name="AutoShape 12" id="12"/>
          <p:cNvSpPr/>
          <p:nvPr/>
        </p:nvSpPr>
        <p:spPr>
          <a:xfrm>
            <a:off x="16220086" y="1491690"/>
            <a:ext cx="19050" cy="8399783"/>
          </a:xfrm>
          <a:prstGeom prst="line">
            <a:avLst/>
          </a:prstGeom>
          <a:ln cap="flat" w="38100">
            <a:solidFill>
              <a:srgbClr val="D4B4FA"/>
            </a:solidFill>
            <a:prstDash val="solid"/>
            <a:headEnd type="none" len="sm" w="sm"/>
            <a:tailEnd type="none" len="sm" w="sm"/>
          </a:ln>
        </p:spPr>
      </p:sp>
      <p:sp>
        <p:nvSpPr>
          <p:cNvPr name="AutoShape 13" id="13"/>
          <p:cNvSpPr/>
          <p:nvPr/>
        </p:nvSpPr>
        <p:spPr>
          <a:xfrm>
            <a:off x="11628428" y="1931229"/>
            <a:ext cx="0" cy="7969769"/>
          </a:xfrm>
          <a:prstGeom prst="line">
            <a:avLst/>
          </a:prstGeom>
          <a:ln cap="flat" w="38100">
            <a:solidFill>
              <a:srgbClr val="D4B4FA"/>
            </a:solidFill>
            <a:prstDash val="solid"/>
            <a:headEnd type="none" len="sm" w="sm"/>
            <a:tailEnd type="none" len="sm" w="sm"/>
          </a:ln>
        </p:spPr>
      </p:sp>
      <p:sp>
        <p:nvSpPr>
          <p:cNvPr name="AutoShape 14" id="14"/>
          <p:cNvSpPr/>
          <p:nvPr/>
        </p:nvSpPr>
        <p:spPr>
          <a:xfrm flipH="true">
            <a:off x="1973684" y="1491690"/>
            <a:ext cx="0" cy="8409308"/>
          </a:xfrm>
          <a:prstGeom prst="line">
            <a:avLst/>
          </a:prstGeom>
          <a:ln cap="flat" w="38100">
            <a:solidFill>
              <a:srgbClr val="D4B4FA"/>
            </a:solidFill>
            <a:prstDash val="solid"/>
            <a:headEnd type="none" len="sm" w="sm"/>
            <a:tailEnd type="none" len="sm" w="sm"/>
          </a:ln>
        </p:spPr>
      </p:sp>
      <p:sp>
        <p:nvSpPr>
          <p:cNvPr name="AutoShape 15" id="15"/>
          <p:cNvSpPr/>
          <p:nvPr/>
        </p:nvSpPr>
        <p:spPr>
          <a:xfrm flipV="true">
            <a:off x="1973684" y="1491690"/>
            <a:ext cx="14246403" cy="0"/>
          </a:xfrm>
          <a:prstGeom prst="line">
            <a:avLst/>
          </a:prstGeom>
          <a:ln cap="flat" w="38100">
            <a:solidFill>
              <a:srgbClr val="D4B4FA"/>
            </a:solidFill>
            <a:prstDash val="solid"/>
            <a:headEnd type="none" len="sm" w="sm"/>
            <a:tailEnd type="none" len="sm" w="sm"/>
          </a:ln>
        </p:spPr>
      </p:sp>
      <p:sp>
        <p:nvSpPr>
          <p:cNvPr name="TextBox 16" id="16"/>
          <p:cNvSpPr txBox="true"/>
          <p:nvPr/>
        </p:nvSpPr>
        <p:spPr>
          <a:xfrm rot="0">
            <a:off x="2400634" y="1615515"/>
            <a:ext cx="3082288" cy="260987"/>
          </a:xfrm>
          <a:prstGeom prst="rect">
            <a:avLst/>
          </a:prstGeom>
        </p:spPr>
        <p:txBody>
          <a:bodyPr anchor="t" rtlCol="false" tIns="0" lIns="0" bIns="0" rIns="0">
            <a:spAutoFit/>
          </a:bodyPr>
          <a:lstStyle/>
          <a:p>
            <a:pPr algn="ctr">
              <a:lnSpc>
                <a:spcPts val="1923"/>
              </a:lnSpc>
            </a:pPr>
            <a:r>
              <a:rPr lang="en-US" sz="2045">
                <a:solidFill>
                  <a:srgbClr val="000000"/>
                </a:solidFill>
                <a:latin typeface="Lazydog"/>
              </a:rPr>
              <a:t>TYPES OF SERVICE:</a:t>
            </a:r>
          </a:p>
        </p:txBody>
      </p:sp>
      <p:sp>
        <p:nvSpPr>
          <p:cNvPr name="TextBox 17" id="17"/>
          <p:cNvSpPr txBox="true"/>
          <p:nvPr/>
        </p:nvSpPr>
        <p:spPr>
          <a:xfrm rot="0">
            <a:off x="7490626" y="1615515"/>
            <a:ext cx="3082288" cy="260987"/>
          </a:xfrm>
          <a:prstGeom prst="rect">
            <a:avLst/>
          </a:prstGeom>
        </p:spPr>
        <p:txBody>
          <a:bodyPr anchor="t" rtlCol="false" tIns="0" lIns="0" bIns="0" rIns="0">
            <a:spAutoFit/>
          </a:bodyPr>
          <a:lstStyle/>
          <a:p>
            <a:pPr algn="ctr">
              <a:lnSpc>
                <a:spcPts val="1923"/>
              </a:lnSpc>
            </a:pPr>
            <a:r>
              <a:rPr lang="en-US" sz="2045">
                <a:solidFill>
                  <a:srgbClr val="000000"/>
                </a:solidFill>
                <a:latin typeface="Lazydog"/>
              </a:rPr>
              <a:t>APPLICABLE EXPENSES:</a:t>
            </a:r>
          </a:p>
        </p:txBody>
      </p:sp>
      <p:sp>
        <p:nvSpPr>
          <p:cNvPr name="TextBox 18" id="18"/>
          <p:cNvSpPr txBox="true"/>
          <p:nvPr/>
        </p:nvSpPr>
        <p:spPr>
          <a:xfrm rot="0">
            <a:off x="12580619" y="1604778"/>
            <a:ext cx="3082288" cy="260987"/>
          </a:xfrm>
          <a:prstGeom prst="rect">
            <a:avLst/>
          </a:prstGeom>
        </p:spPr>
        <p:txBody>
          <a:bodyPr anchor="t" rtlCol="false" tIns="0" lIns="0" bIns="0" rIns="0">
            <a:spAutoFit/>
          </a:bodyPr>
          <a:lstStyle/>
          <a:p>
            <a:pPr algn="ctr">
              <a:lnSpc>
                <a:spcPts val="1923"/>
              </a:lnSpc>
            </a:pPr>
            <a:r>
              <a:rPr lang="en-US" sz="2045">
                <a:solidFill>
                  <a:srgbClr val="000000"/>
                </a:solidFill>
                <a:latin typeface="Lazydog"/>
              </a:rPr>
              <a:t>WHAT IS REIMBURSABLE?</a:t>
            </a:r>
          </a:p>
        </p:txBody>
      </p:sp>
      <p:sp>
        <p:nvSpPr>
          <p:cNvPr name="TextBox 19" id="19"/>
          <p:cNvSpPr txBox="true"/>
          <p:nvPr/>
        </p:nvSpPr>
        <p:spPr>
          <a:xfrm rot="0">
            <a:off x="2400634" y="2247610"/>
            <a:ext cx="3082288" cy="734307"/>
          </a:xfrm>
          <a:prstGeom prst="rect">
            <a:avLst/>
          </a:prstGeom>
        </p:spPr>
        <p:txBody>
          <a:bodyPr anchor="t" rtlCol="false" tIns="0" lIns="0" bIns="0" rIns="0">
            <a:spAutoFit/>
          </a:bodyPr>
          <a:lstStyle/>
          <a:p>
            <a:pPr algn="ctr">
              <a:lnSpc>
                <a:spcPts val="1923"/>
              </a:lnSpc>
            </a:pPr>
            <a:r>
              <a:rPr lang="en-US" sz="2045">
                <a:solidFill>
                  <a:srgbClr val="000000"/>
                </a:solidFill>
                <a:latin typeface="Lazydog"/>
              </a:rPr>
              <a:t>ALASKA SMALL BUSINESS</a:t>
            </a:r>
          </a:p>
          <a:p>
            <a:pPr algn="ctr">
              <a:lnSpc>
                <a:spcPts val="1923"/>
              </a:lnSpc>
            </a:pPr>
            <a:r>
              <a:rPr lang="en-US" sz="2045">
                <a:solidFill>
                  <a:srgbClr val="000000"/>
                </a:solidFill>
                <a:latin typeface="Lazydog"/>
              </a:rPr>
              <a:t>DEVELOPMENT CENTER (SBDC)</a:t>
            </a:r>
          </a:p>
        </p:txBody>
      </p:sp>
      <p:sp>
        <p:nvSpPr>
          <p:cNvPr name="TextBox 20" id="20"/>
          <p:cNvSpPr txBox="true"/>
          <p:nvPr/>
        </p:nvSpPr>
        <p:spPr>
          <a:xfrm rot="0">
            <a:off x="11918279" y="2359854"/>
            <a:ext cx="4033842" cy="428550"/>
          </a:xfrm>
          <a:prstGeom prst="rect">
            <a:avLst/>
          </a:prstGeom>
        </p:spPr>
        <p:txBody>
          <a:bodyPr anchor="t" rtlCol="false" tIns="0" lIns="0" bIns="0" rIns="0">
            <a:spAutoFit/>
          </a:bodyPr>
          <a:lstStyle/>
          <a:p>
            <a:pPr algn="ctr">
              <a:lnSpc>
                <a:spcPts val="3145"/>
              </a:lnSpc>
            </a:pPr>
            <a:r>
              <a:rPr lang="en-US" sz="3346">
                <a:solidFill>
                  <a:srgbClr val="000000"/>
                </a:solidFill>
                <a:latin typeface="Lazydog"/>
              </a:rPr>
              <a:t>REGISTRATION FEE</a:t>
            </a:r>
          </a:p>
        </p:txBody>
      </p:sp>
      <p:sp>
        <p:nvSpPr>
          <p:cNvPr name="TextBox 21" id="21"/>
          <p:cNvSpPr txBox="true"/>
          <p:nvPr/>
        </p:nvSpPr>
        <p:spPr>
          <a:xfrm rot="0">
            <a:off x="2172418" y="3942845"/>
            <a:ext cx="3876123" cy="340470"/>
          </a:xfrm>
          <a:prstGeom prst="rect">
            <a:avLst/>
          </a:prstGeom>
        </p:spPr>
        <p:txBody>
          <a:bodyPr anchor="t" rtlCol="false" tIns="0" lIns="0" bIns="0" rIns="0">
            <a:spAutoFit/>
          </a:bodyPr>
          <a:lstStyle/>
          <a:p>
            <a:pPr algn="ctr">
              <a:lnSpc>
                <a:spcPts val="2418"/>
              </a:lnSpc>
            </a:pPr>
            <a:r>
              <a:rPr lang="en-US" sz="2572">
                <a:solidFill>
                  <a:srgbClr val="000000"/>
                </a:solidFill>
                <a:latin typeface="Lazydog"/>
              </a:rPr>
              <a:t>BUSINESS MANAGEMENT</a:t>
            </a:r>
          </a:p>
        </p:txBody>
      </p:sp>
      <p:sp>
        <p:nvSpPr>
          <p:cNvPr name="TextBox 22" id="22"/>
          <p:cNvSpPr txBox="true"/>
          <p:nvPr/>
        </p:nvSpPr>
        <p:spPr>
          <a:xfrm rot="0">
            <a:off x="2306413" y="5859200"/>
            <a:ext cx="3571323" cy="323955"/>
          </a:xfrm>
          <a:prstGeom prst="rect">
            <a:avLst/>
          </a:prstGeom>
        </p:spPr>
        <p:txBody>
          <a:bodyPr anchor="t" rtlCol="false" tIns="0" lIns="0" bIns="0" rIns="0">
            <a:spAutoFit/>
          </a:bodyPr>
          <a:lstStyle/>
          <a:p>
            <a:pPr algn="ctr">
              <a:lnSpc>
                <a:spcPts val="2375"/>
              </a:lnSpc>
            </a:pPr>
            <a:r>
              <a:rPr lang="en-US" sz="2526">
                <a:solidFill>
                  <a:srgbClr val="000000"/>
                </a:solidFill>
                <a:latin typeface="Lazydog"/>
              </a:rPr>
              <a:t>INDUSRY MEMBERSHIP</a:t>
            </a:r>
          </a:p>
        </p:txBody>
      </p:sp>
      <p:sp>
        <p:nvSpPr>
          <p:cNvPr name="TextBox 23" id="23"/>
          <p:cNvSpPr txBox="true"/>
          <p:nvPr/>
        </p:nvSpPr>
        <p:spPr>
          <a:xfrm rot="0">
            <a:off x="2511648" y="7211855"/>
            <a:ext cx="2860260" cy="750088"/>
          </a:xfrm>
          <a:prstGeom prst="rect">
            <a:avLst/>
          </a:prstGeom>
        </p:spPr>
        <p:txBody>
          <a:bodyPr anchor="t" rtlCol="false" tIns="0" lIns="0" bIns="0" rIns="0">
            <a:spAutoFit/>
          </a:bodyPr>
          <a:lstStyle/>
          <a:p>
            <a:pPr algn="ctr">
              <a:lnSpc>
                <a:spcPts val="2857"/>
              </a:lnSpc>
            </a:pPr>
            <a:r>
              <a:rPr lang="en-US" sz="3040">
                <a:solidFill>
                  <a:srgbClr val="000000"/>
                </a:solidFill>
                <a:latin typeface="Lazydog"/>
              </a:rPr>
              <a:t>PROFESSIONAL DEVELOPMENT</a:t>
            </a:r>
          </a:p>
        </p:txBody>
      </p:sp>
      <p:sp>
        <p:nvSpPr>
          <p:cNvPr name="TextBox 24" id="24"/>
          <p:cNvSpPr txBox="true"/>
          <p:nvPr/>
        </p:nvSpPr>
        <p:spPr>
          <a:xfrm rot="0">
            <a:off x="2306413" y="8984369"/>
            <a:ext cx="3295942" cy="470515"/>
          </a:xfrm>
          <a:prstGeom prst="rect">
            <a:avLst/>
          </a:prstGeom>
        </p:spPr>
        <p:txBody>
          <a:bodyPr anchor="t" rtlCol="false" tIns="0" lIns="0" bIns="0" rIns="0">
            <a:spAutoFit/>
          </a:bodyPr>
          <a:lstStyle/>
          <a:p>
            <a:pPr algn="ctr">
              <a:lnSpc>
                <a:spcPts val="3466"/>
              </a:lnSpc>
            </a:pPr>
            <a:r>
              <a:rPr lang="en-US" sz="3687">
                <a:solidFill>
                  <a:srgbClr val="000000"/>
                </a:solidFill>
                <a:latin typeface="Lazydog"/>
              </a:rPr>
              <a:t>TECH SUPPORT</a:t>
            </a:r>
          </a:p>
        </p:txBody>
      </p:sp>
      <p:sp>
        <p:nvSpPr>
          <p:cNvPr name="TextBox 25" id="25"/>
          <p:cNvSpPr txBox="true"/>
          <p:nvPr/>
        </p:nvSpPr>
        <p:spPr>
          <a:xfrm rot="0">
            <a:off x="6862438" y="3339100"/>
            <a:ext cx="3710476" cy="1686807"/>
          </a:xfrm>
          <a:prstGeom prst="rect">
            <a:avLst/>
          </a:prstGeom>
        </p:spPr>
        <p:txBody>
          <a:bodyPr anchor="t" rtlCol="false" tIns="0" lIns="0" bIns="0" rIns="0">
            <a:spAutoFit/>
          </a:bodyPr>
          <a:lstStyle/>
          <a:p>
            <a:pPr marL="441722" indent="-220861" lvl="1">
              <a:lnSpc>
                <a:spcPts val="1923"/>
              </a:lnSpc>
              <a:buFont typeface="Arial"/>
              <a:buChar char="•"/>
            </a:pPr>
            <a:r>
              <a:rPr lang="en-US" sz="2045">
                <a:solidFill>
                  <a:srgbClr val="000000"/>
                </a:solidFill>
                <a:latin typeface="Lazydog"/>
              </a:rPr>
              <a:t>LEGAL SERVICES</a:t>
            </a:r>
          </a:p>
          <a:p>
            <a:pPr marL="441722" indent="-220861" lvl="1">
              <a:lnSpc>
                <a:spcPts val="1923"/>
              </a:lnSpc>
              <a:buFont typeface="Arial"/>
              <a:buChar char="•"/>
            </a:pPr>
            <a:r>
              <a:rPr lang="en-US" sz="2045">
                <a:solidFill>
                  <a:srgbClr val="000000"/>
                </a:solidFill>
                <a:latin typeface="Lazydog"/>
              </a:rPr>
              <a:t>CONSULTING SERVICES</a:t>
            </a:r>
          </a:p>
          <a:p>
            <a:pPr marL="441722" indent="-220861" lvl="1">
              <a:lnSpc>
                <a:spcPts val="1923"/>
              </a:lnSpc>
              <a:buFont typeface="Arial"/>
              <a:buChar char="•"/>
            </a:pPr>
            <a:r>
              <a:rPr lang="en-US" sz="2045">
                <a:solidFill>
                  <a:srgbClr val="000000"/>
                </a:solidFill>
                <a:latin typeface="Lazydog"/>
              </a:rPr>
              <a:t>MARKETING SERVICES</a:t>
            </a:r>
          </a:p>
          <a:p>
            <a:pPr marL="441722" indent="-220861" lvl="1">
              <a:lnSpc>
                <a:spcPts val="1923"/>
              </a:lnSpc>
              <a:buFont typeface="Arial"/>
              <a:buChar char="•"/>
            </a:pPr>
            <a:r>
              <a:rPr lang="en-US" sz="2045">
                <a:solidFill>
                  <a:srgbClr val="000000"/>
                </a:solidFill>
                <a:latin typeface="Lazydog"/>
              </a:rPr>
              <a:t>HUMAN RESOURCES</a:t>
            </a:r>
          </a:p>
          <a:p>
            <a:pPr marL="441722" indent="-220861" lvl="1">
              <a:lnSpc>
                <a:spcPts val="1923"/>
              </a:lnSpc>
              <a:buFont typeface="Arial"/>
              <a:buChar char="•"/>
            </a:pPr>
            <a:r>
              <a:rPr lang="en-US" sz="2045">
                <a:solidFill>
                  <a:srgbClr val="000000"/>
                </a:solidFill>
                <a:latin typeface="Lazydog"/>
              </a:rPr>
              <a:t>TAX PREPARATIONS</a:t>
            </a:r>
          </a:p>
          <a:p>
            <a:pPr marL="441722" indent="-220861" lvl="1">
              <a:lnSpc>
                <a:spcPts val="1923"/>
              </a:lnSpc>
              <a:buFont typeface="Arial"/>
              <a:buChar char="•"/>
            </a:pPr>
            <a:r>
              <a:rPr lang="en-US" sz="2045">
                <a:solidFill>
                  <a:srgbClr val="000000"/>
                </a:solidFill>
                <a:latin typeface="Lazydog"/>
              </a:rPr>
              <a:t>BUSINESS INSURANCE</a:t>
            </a:r>
          </a:p>
          <a:p>
            <a:pPr marL="441722" indent="-220861" lvl="1">
              <a:lnSpc>
                <a:spcPts val="1923"/>
              </a:lnSpc>
              <a:buFont typeface="Arial"/>
              <a:buChar char="•"/>
            </a:pPr>
            <a:r>
              <a:rPr lang="en-US" sz="2045">
                <a:solidFill>
                  <a:srgbClr val="000000"/>
                </a:solidFill>
                <a:latin typeface="Lazydog"/>
              </a:rPr>
              <a:t>ACCOUNTING SOFTWARE</a:t>
            </a:r>
          </a:p>
        </p:txBody>
      </p:sp>
      <p:sp>
        <p:nvSpPr>
          <p:cNvPr name="TextBox 26" id="26"/>
          <p:cNvSpPr txBox="true"/>
          <p:nvPr/>
        </p:nvSpPr>
        <p:spPr>
          <a:xfrm rot="0">
            <a:off x="11747068" y="3420251"/>
            <a:ext cx="4315437" cy="1361483"/>
          </a:xfrm>
          <a:prstGeom prst="rect">
            <a:avLst/>
          </a:prstGeom>
        </p:spPr>
        <p:txBody>
          <a:bodyPr anchor="t" rtlCol="false" tIns="0" lIns="0" bIns="0" rIns="0">
            <a:spAutoFit/>
          </a:bodyPr>
          <a:lstStyle/>
          <a:p>
            <a:pPr marL="618444" indent="-309222" lvl="1">
              <a:lnSpc>
                <a:spcPts val="2692"/>
              </a:lnSpc>
              <a:buFont typeface="Arial"/>
              <a:buChar char="•"/>
            </a:pPr>
            <a:r>
              <a:rPr lang="en-US" sz="2864">
                <a:solidFill>
                  <a:srgbClr val="000000"/>
                </a:solidFill>
                <a:latin typeface="Lazydog"/>
              </a:rPr>
              <a:t>FIXED/STANDARD FEE</a:t>
            </a:r>
          </a:p>
          <a:p>
            <a:pPr marL="618444" indent="-309222" lvl="1">
              <a:lnSpc>
                <a:spcPts val="2692"/>
              </a:lnSpc>
              <a:buFont typeface="Arial"/>
              <a:buChar char="•"/>
            </a:pPr>
            <a:r>
              <a:rPr lang="en-US" sz="2864">
                <a:solidFill>
                  <a:srgbClr val="000000"/>
                </a:solidFill>
                <a:latin typeface="Lazydog"/>
              </a:rPr>
              <a:t>HOURLY FEE</a:t>
            </a:r>
          </a:p>
          <a:p>
            <a:pPr marL="618444" indent="-309222" lvl="1">
              <a:lnSpc>
                <a:spcPts val="2692"/>
              </a:lnSpc>
              <a:buFont typeface="Arial"/>
              <a:buChar char="•"/>
            </a:pPr>
            <a:r>
              <a:rPr lang="en-US" sz="2864">
                <a:solidFill>
                  <a:srgbClr val="000000"/>
                </a:solidFill>
                <a:latin typeface="Lazydog"/>
              </a:rPr>
              <a:t>RETAINER FEE</a:t>
            </a:r>
          </a:p>
          <a:p>
            <a:pPr marL="618444" indent="-309222" lvl="1">
              <a:lnSpc>
                <a:spcPts val="2692"/>
              </a:lnSpc>
              <a:buFont typeface="Arial"/>
              <a:buChar char="•"/>
            </a:pPr>
            <a:r>
              <a:rPr lang="en-US" sz="2864">
                <a:solidFill>
                  <a:srgbClr val="000000"/>
                </a:solidFill>
                <a:latin typeface="Lazydog"/>
              </a:rPr>
              <a:t>SOFTWARE FEE</a:t>
            </a:r>
          </a:p>
        </p:txBody>
      </p:sp>
      <p:sp>
        <p:nvSpPr>
          <p:cNvPr name="TextBox 27" id="27"/>
          <p:cNvSpPr txBox="true"/>
          <p:nvPr/>
        </p:nvSpPr>
        <p:spPr>
          <a:xfrm rot="0">
            <a:off x="11904653" y="5485576"/>
            <a:ext cx="2739091" cy="641044"/>
          </a:xfrm>
          <a:prstGeom prst="rect">
            <a:avLst/>
          </a:prstGeom>
        </p:spPr>
        <p:txBody>
          <a:bodyPr anchor="t" rtlCol="false" tIns="0" lIns="0" bIns="0" rIns="0">
            <a:spAutoFit/>
          </a:bodyPr>
          <a:lstStyle/>
          <a:p>
            <a:pPr marL="567126" indent="-283563" lvl="1">
              <a:lnSpc>
                <a:spcPts val="2469"/>
              </a:lnSpc>
              <a:buFont typeface="Arial"/>
              <a:buChar char="•"/>
            </a:pPr>
            <a:r>
              <a:rPr lang="en-US" sz="2626">
                <a:solidFill>
                  <a:srgbClr val="000000"/>
                </a:solidFill>
                <a:latin typeface="Lazydog"/>
              </a:rPr>
              <a:t>MONTHLY FEE</a:t>
            </a:r>
          </a:p>
          <a:p>
            <a:pPr marL="567126" indent="-283563" lvl="1">
              <a:lnSpc>
                <a:spcPts val="2469"/>
              </a:lnSpc>
              <a:buFont typeface="Arial"/>
              <a:buChar char="•"/>
            </a:pPr>
            <a:r>
              <a:rPr lang="en-US" sz="2626">
                <a:solidFill>
                  <a:srgbClr val="000000"/>
                </a:solidFill>
                <a:latin typeface="Lazydog"/>
              </a:rPr>
              <a:t>YEARLY FEE</a:t>
            </a:r>
          </a:p>
        </p:txBody>
      </p:sp>
      <p:sp>
        <p:nvSpPr>
          <p:cNvPr name="TextBox 28" id="28"/>
          <p:cNvSpPr txBox="true"/>
          <p:nvPr/>
        </p:nvSpPr>
        <p:spPr>
          <a:xfrm rot="0">
            <a:off x="6345535" y="5466526"/>
            <a:ext cx="5115171" cy="900309"/>
          </a:xfrm>
          <a:prstGeom prst="rect">
            <a:avLst/>
          </a:prstGeom>
        </p:spPr>
        <p:txBody>
          <a:bodyPr anchor="t" rtlCol="false" tIns="0" lIns="0" bIns="0" rIns="0">
            <a:spAutoFit/>
          </a:bodyPr>
          <a:lstStyle/>
          <a:p>
            <a:pPr>
              <a:lnSpc>
                <a:spcPts val="2315"/>
              </a:lnSpc>
            </a:pPr>
            <a:r>
              <a:rPr lang="en-US" sz="2462">
                <a:solidFill>
                  <a:srgbClr val="000000"/>
                </a:solidFill>
                <a:latin typeface="Lazydog"/>
              </a:rPr>
              <a:t>MEMBERSHIP FEES MUST FIT WITHIN TYPE OF INDUSTRY OR DBE BUSINESS</a:t>
            </a:r>
          </a:p>
        </p:txBody>
      </p:sp>
      <p:sp>
        <p:nvSpPr>
          <p:cNvPr name="TextBox 29" id="29"/>
          <p:cNvSpPr txBox="true"/>
          <p:nvPr/>
        </p:nvSpPr>
        <p:spPr>
          <a:xfrm rot="0">
            <a:off x="7222003" y="6951914"/>
            <a:ext cx="3509036" cy="1384755"/>
          </a:xfrm>
          <a:prstGeom prst="rect">
            <a:avLst/>
          </a:prstGeom>
        </p:spPr>
        <p:txBody>
          <a:bodyPr anchor="t" rtlCol="false" tIns="0" lIns="0" bIns="0" rIns="0">
            <a:spAutoFit/>
          </a:bodyPr>
          <a:lstStyle/>
          <a:p>
            <a:pPr marL="502879" indent="-251439" lvl="1">
              <a:lnSpc>
                <a:spcPts val="2189"/>
              </a:lnSpc>
              <a:buFont typeface="Arial"/>
              <a:buChar char="•"/>
            </a:pPr>
            <a:r>
              <a:rPr lang="en-US" sz="2329">
                <a:solidFill>
                  <a:srgbClr val="000000"/>
                </a:solidFill>
                <a:latin typeface="Lazydog"/>
              </a:rPr>
              <a:t>CONFERENCE </a:t>
            </a:r>
          </a:p>
          <a:p>
            <a:pPr marL="502879" indent="-251439" lvl="1">
              <a:lnSpc>
                <a:spcPts val="2189"/>
              </a:lnSpc>
              <a:buFont typeface="Arial"/>
              <a:buChar char="•"/>
            </a:pPr>
            <a:r>
              <a:rPr lang="en-US" sz="2329">
                <a:solidFill>
                  <a:srgbClr val="000000"/>
                </a:solidFill>
                <a:latin typeface="Lazydog"/>
              </a:rPr>
              <a:t>NETWORKING</a:t>
            </a:r>
          </a:p>
          <a:p>
            <a:pPr marL="502879" indent="-251439" lvl="1">
              <a:lnSpc>
                <a:spcPts val="2189"/>
              </a:lnSpc>
              <a:buFont typeface="Arial"/>
              <a:buChar char="•"/>
            </a:pPr>
            <a:r>
              <a:rPr lang="en-US" sz="2329">
                <a:solidFill>
                  <a:srgbClr val="000000"/>
                </a:solidFill>
                <a:latin typeface="Lazydog"/>
              </a:rPr>
              <a:t>SEMINAR</a:t>
            </a:r>
          </a:p>
          <a:p>
            <a:pPr marL="502879" indent="-251439" lvl="1">
              <a:lnSpc>
                <a:spcPts val="2189"/>
              </a:lnSpc>
              <a:buFont typeface="Arial"/>
              <a:buChar char="•"/>
            </a:pPr>
            <a:r>
              <a:rPr lang="en-US" sz="2329">
                <a:solidFill>
                  <a:srgbClr val="000000"/>
                </a:solidFill>
                <a:latin typeface="Lazydog"/>
              </a:rPr>
              <a:t>TRAINING</a:t>
            </a:r>
          </a:p>
          <a:p>
            <a:pPr marL="502879" indent="-251439" lvl="1">
              <a:lnSpc>
                <a:spcPts val="2189"/>
              </a:lnSpc>
              <a:buFont typeface="Arial"/>
              <a:buChar char="•"/>
            </a:pPr>
            <a:r>
              <a:rPr lang="en-US" sz="2329">
                <a:solidFill>
                  <a:srgbClr val="000000"/>
                </a:solidFill>
                <a:latin typeface="Lazydog"/>
              </a:rPr>
              <a:t>WORKSHOP</a:t>
            </a:r>
          </a:p>
        </p:txBody>
      </p:sp>
      <p:sp>
        <p:nvSpPr>
          <p:cNvPr name="TextBox 30" id="30"/>
          <p:cNvSpPr txBox="true"/>
          <p:nvPr/>
        </p:nvSpPr>
        <p:spPr>
          <a:xfrm rot="0">
            <a:off x="7075202" y="8609149"/>
            <a:ext cx="3655837" cy="1162244"/>
          </a:xfrm>
          <a:prstGeom prst="rect">
            <a:avLst/>
          </a:prstGeom>
        </p:spPr>
        <p:txBody>
          <a:bodyPr anchor="t" rtlCol="false" tIns="0" lIns="0" bIns="0" rIns="0">
            <a:spAutoFit/>
          </a:bodyPr>
          <a:lstStyle/>
          <a:p>
            <a:pPr marL="523917" indent="-261958" lvl="1">
              <a:lnSpc>
                <a:spcPts val="2281"/>
              </a:lnSpc>
              <a:buFont typeface="Arial"/>
              <a:buChar char="•"/>
            </a:pPr>
            <a:r>
              <a:rPr lang="en-US" sz="2426">
                <a:solidFill>
                  <a:srgbClr val="000000"/>
                </a:solidFill>
                <a:latin typeface="Lazydog"/>
              </a:rPr>
              <a:t>ANTI-VIRUS PROTECTION</a:t>
            </a:r>
          </a:p>
          <a:p>
            <a:pPr marL="523917" indent="-261958" lvl="1">
              <a:lnSpc>
                <a:spcPts val="2281"/>
              </a:lnSpc>
              <a:buFont typeface="Arial"/>
              <a:buChar char="•"/>
            </a:pPr>
            <a:r>
              <a:rPr lang="en-US" sz="2426">
                <a:solidFill>
                  <a:srgbClr val="000000"/>
                </a:solidFill>
                <a:latin typeface="Lazydog"/>
              </a:rPr>
              <a:t>CYBERSECURITY</a:t>
            </a:r>
          </a:p>
          <a:p>
            <a:pPr marL="523917" indent="-261958" lvl="1">
              <a:lnSpc>
                <a:spcPts val="2281"/>
              </a:lnSpc>
              <a:buFont typeface="Arial"/>
              <a:buChar char="•"/>
            </a:pPr>
            <a:r>
              <a:rPr lang="en-US" sz="2426">
                <a:solidFill>
                  <a:srgbClr val="000000"/>
                </a:solidFill>
                <a:latin typeface="Lazydog"/>
              </a:rPr>
              <a:t>INTERNET</a:t>
            </a:r>
          </a:p>
        </p:txBody>
      </p:sp>
      <p:sp>
        <p:nvSpPr>
          <p:cNvPr name="TextBox 31" id="31"/>
          <p:cNvSpPr txBox="true"/>
          <p:nvPr/>
        </p:nvSpPr>
        <p:spPr>
          <a:xfrm rot="0">
            <a:off x="11747068" y="8860145"/>
            <a:ext cx="3137004" cy="639855"/>
          </a:xfrm>
          <a:prstGeom prst="rect">
            <a:avLst/>
          </a:prstGeom>
        </p:spPr>
        <p:txBody>
          <a:bodyPr anchor="t" rtlCol="false" tIns="0" lIns="0" bIns="0" rIns="0">
            <a:spAutoFit/>
          </a:bodyPr>
          <a:lstStyle/>
          <a:p>
            <a:pPr marL="566160" indent="-283080" lvl="1">
              <a:lnSpc>
                <a:spcPts val="2464"/>
              </a:lnSpc>
              <a:buFont typeface="Arial"/>
              <a:buChar char="•"/>
            </a:pPr>
            <a:r>
              <a:rPr lang="en-US" sz="2622">
                <a:solidFill>
                  <a:srgbClr val="000000"/>
                </a:solidFill>
                <a:latin typeface="Lazydog"/>
              </a:rPr>
              <a:t>MONTHLY FEES</a:t>
            </a:r>
          </a:p>
          <a:p>
            <a:pPr marL="566160" indent="-283080" lvl="1">
              <a:lnSpc>
                <a:spcPts val="2464"/>
              </a:lnSpc>
              <a:buFont typeface="Arial"/>
              <a:buChar char="•"/>
            </a:pPr>
            <a:r>
              <a:rPr lang="en-US" sz="2622">
                <a:solidFill>
                  <a:srgbClr val="000000"/>
                </a:solidFill>
                <a:latin typeface="Lazydog"/>
              </a:rPr>
              <a:t>SOFTWARE FEES</a:t>
            </a:r>
          </a:p>
        </p:txBody>
      </p:sp>
      <p:sp>
        <p:nvSpPr>
          <p:cNvPr name="Freeform 32" id="32"/>
          <p:cNvSpPr/>
          <p:nvPr/>
        </p:nvSpPr>
        <p:spPr>
          <a:xfrm flipH="false" flipV="false" rot="2313675">
            <a:off x="-103701" y="7991017"/>
            <a:ext cx="1635947" cy="2534566"/>
          </a:xfrm>
          <a:custGeom>
            <a:avLst/>
            <a:gdLst/>
            <a:ahLst/>
            <a:cxnLst/>
            <a:rect r="r" b="b" t="t" l="l"/>
            <a:pathLst>
              <a:path h="2534566" w="1635947">
                <a:moveTo>
                  <a:pt x="0" y="0"/>
                </a:moveTo>
                <a:lnTo>
                  <a:pt x="1635947" y="0"/>
                </a:lnTo>
                <a:lnTo>
                  <a:pt x="1635947" y="2534566"/>
                </a:lnTo>
                <a:lnTo>
                  <a:pt x="0" y="25345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3" id="33"/>
          <p:cNvSpPr/>
          <p:nvPr/>
        </p:nvSpPr>
        <p:spPr>
          <a:xfrm flipH="false" flipV="false" rot="-687977">
            <a:off x="16325699" y="7275343"/>
            <a:ext cx="1799124" cy="1822317"/>
          </a:xfrm>
          <a:custGeom>
            <a:avLst/>
            <a:gdLst/>
            <a:ahLst/>
            <a:cxnLst/>
            <a:rect r="r" b="b" t="t" l="l"/>
            <a:pathLst>
              <a:path h="1822317" w="1799124">
                <a:moveTo>
                  <a:pt x="0" y="0"/>
                </a:moveTo>
                <a:lnTo>
                  <a:pt x="1799124" y="0"/>
                </a:lnTo>
                <a:lnTo>
                  <a:pt x="1799124" y="1822317"/>
                </a:lnTo>
                <a:lnTo>
                  <a:pt x="0" y="182231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4" id="34"/>
          <p:cNvSpPr/>
          <p:nvPr/>
        </p:nvSpPr>
        <p:spPr>
          <a:xfrm flipH="false" flipV="false" rot="-1440883">
            <a:off x="16177985" y="817066"/>
            <a:ext cx="2162630" cy="1749765"/>
          </a:xfrm>
          <a:custGeom>
            <a:avLst/>
            <a:gdLst/>
            <a:ahLst/>
            <a:cxnLst/>
            <a:rect r="r" b="b" t="t" l="l"/>
            <a:pathLst>
              <a:path h="1749765" w="2162630">
                <a:moveTo>
                  <a:pt x="0" y="0"/>
                </a:moveTo>
                <a:lnTo>
                  <a:pt x="2162630" y="0"/>
                </a:lnTo>
                <a:lnTo>
                  <a:pt x="2162630" y="1749765"/>
                </a:lnTo>
                <a:lnTo>
                  <a:pt x="0" y="17497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5" id="35"/>
          <p:cNvSpPr/>
          <p:nvPr/>
        </p:nvSpPr>
        <p:spPr>
          <a:xfrm flipH="false" flipV="false" rot="-1382479">
            <a:off x="5546397" y="8545479"/>
            <a:ext cx="1693526" cy="1425641"/>
          </a:xfrm>
          <a:custGeom>
            <a:avLst/>
            <a:gdLst/>
            <a:ahLst/>
            <a:cxnLst/>
            <a:rect r="r" b="b" t="t" l="l"/>
            <a:pathLst>
              <a:path h="1425641" w="1693526">
                <a:moveTo>
                  <a:pt x="0" y="0"/>
                </a:moveTo>
                <a:lnTo>
                  <a:pt x="1693526" y="0"/>
                </a:lnTo>
                <a:lnTo>
                  <a:pt x="1693526" y="1425642"/>
                </a:lnTo>
                <a:lnTo>
                  <a:pt x="0" y="142564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36" id="36"/>
          <p:cNvSpPr/>
          <p:nvPr/>
        </p:nvSpPr>
        <p:spPr>
          <a:xfrm flipH="false" flipV="false" rot="1201666">
            <a:off x="246954" y="715981"/>
            <a:ext cx="2059583" cy="2957625"/>
          </a:xfrm>
          <a:custGeom>
            <a:avLst/>
            <a:gdLst/>
            <a:ahLst/>
            <a:cxnLst/>
            <a:rect r="r" b="b" t="t" l="l"/>
            <a:pathLst>
              <a:path h="2957625" w="2059583">
                <a:moveTo>
                  <a:pt x="0" y="0"/>
                </a:moveTo>
                <a:lnTo>
                  <a:pt x="2059582" y="0"/>
                </a:lnTo>
                <a:lnTo>
                  <a:pt x="2059582" y="2957625"/>
                </a:lnTo>
                <a:lnTo>
                  <a:pt x="0" y="295762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37" id="37"/>
          <p:cNvSpPr/>
          <p:nvPr/>
        </p:nvSpPr>
        <p:spPr>
          <a:xfrm flipH="false" flipV="false" rot="0">
            <a:off x="16430858" y="4283315"/>
            <a:ext cx="1656884" cy="1494208"/>
          </a:xfrm>
          <a:custGeom>
            <a:avLst/>
            <a:gdLst/>
            <a:ahLst/>
            <a:cxnLst/>
            <a:rect r="r" b="b" t="t" l="l"/>
            <a:pathLst>
              <a:path h="1494208" w="1656884">
                <a:moveTo>
                  <a:pt x="0" y="0"/>
                </a:moveTo>
                <a:lnTo>
                  <a:pt x="1656884" y="0"/>
                </a:lnTo>
                <a:lnTo>
                  <a:pt x="1656884" y="1494208"/>
                </a:lnTo>
                <a:lnTo>
                  <a:pt x="0" y="149420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38" id="38"/>
          <p:cNvSpPr txBox="true"/>
          <p:nvPr/>
        </p:nvSpPr>
        <p:spPr>
          <a:xfrm rot="0">
            <a:off x="1276745" y="104775"/>
            <a:ext cx="15659735" cy="1034254"/>
          </a:xfrm>
          <a:prstGeom prst="rect">
            <a:avLst/>
          </a:prstGeom>
        </p:spPr>
        <p:txBody>
          <a:bodyPr anchor="t" rtlCol="false" tIns="0" lIns="0" bIns="0" rIns="0">
            <a:spAutoFit/>
          </a:bodyPr>
          <a:lstStyle/>
          <a:p>
            <a:pPr algn="ctr">
              <a:lnSpc>
                <a:spcPts val="7026"/>
              </a:lnSpc>
            </a:pPr>
            <a:r>
              <a:rPr lang="en-US" sz="7475">
                <a:solidFill>
                  <a:srgbClr val="0202A5"/>
                </a:solidFill>
                <a:latin typeface="Jingleberry"/>
              </a:rPr>
              <a:t>Types of services and applicable expenses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3"/>
            <a:stretch>
              <a:fillRect l="-82671" t="0" r="-82671" b="0"/>
            </a:stretch>
          </a:blipFill>
        </p:spPr>
      </p:sp>
      <p:sp>
        <p:nvSpPr>
          <p:cNvPr name="Freeform 3" id="3"/>
          <p:cNvSpPr/>
          <p:nvPr/>
        </p:nvSpPr>
        <p:spPr>
          <a:xfrm flipH="false" flipV="false" rot="-8241637">
            <a:off x="9190422" y="1250536"/>
            <a:ext cx="8939937" cy="8939937"/>
          </a:xfrm>
          <a:custGeom>
            <a:avLst/>
            <a:gdLst/>
            <a:ahLst/>
            <a:cxnLst/>
            <a:rect r="r" b="b" t="t" l="l"/>
            <a:pathLst>
              <a:path h="8939937" w="8939937">
                <a:moveTo>
                  <a:pt x="0" y="0"/>
                </a:moveTo>
                <a:lnTo>
                  <a:pt x="8939936" y="0"/>
                </a:lnTo>
                <a:lnTo>
                  <a:pt x="8939936" y="8939936"/>
                </a:lnTo>
                <a:lnTo>
                  <a:pt x="0" y="89399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4783561">
            <a:off x="40214" y="1954105"/>
            <a:ext cx="8669298" cy="8669298"/>
          </a:xfrm>
          <a:custGeom>
            <a:avLst/>
            <a:gdLst/>
            <a:ahLst/>
            <a:cxnLst/>
            <a:rect r="r" b="b" t="t" l="l"/>
            <a:pathLst>
              <a:path h="8669298" w="8669298">
                <a:moveTo>
                  <a:pt x="0" y="0"/>
                </a:moveTo>
                <a:lnTo>
                  <a:pt x="8669297" y="0"/>
                </a:lnTo>
                <a:lnTo>
                  <a:pt x="8669297" y="8669298"/>
                </a:lnTo>
                <a:lnTo>
                  <a:pt x="0" y="866929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2605463">
            <a:off x="-88796" y="0"/>
            <a:ext cx="2967661" cy="2395712"/>
          </a:xfrm>
          <a:custGeom>
            <a:avLst/>
            <a:gdLst/>
            <a:ahLst/>
            <a:cxnLst/>
            <a:rect r="r" b="b" t="t" l="l"/>
            <a:pathLst>
              <a:path h="2395712" w="2967661">
                <a:moveTo>
                  <a:pt x="0" y="0"/>
                </a:moveTo>
                <a:lnTo>
                  <a:pt x="2967662" y="0"/>
                </a:lnTo>
                <a:lnTo>
                  <a:pt x="2967662" y="2395712"/>
                </a:lnTo>
                <a:lnTo>
                  <a:pt x="0" y="239571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6045331" y="-337802"/>
            <a:ext cx="5693201" cy="2867303"/>
          </a:xfrm>
          <a:custGeom>
            <a:avLst/>
            <a:gdLst/>
            <a:ahLst/>
            <a:cxnLst/>
            <a:rect r="r" b="b" t="t" l="l"/>
            <a:pathLst>
              <a:path h="2867303" w="5693201">
                <a:moveTo>
                  <a:pt x="0" y="0"/>
                </a:moveTo>
                <a:lnTo>
                  <a:pt x="5693201" y="0"/>
                </a:lnTo>
                <a:lnTo>
                  <a:pt x="5693201" y="2867303"/>
                </a:lnTo>
                <a:lnTo>
                  <a:pt x="0" y="286730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10019900" y="2475150"/>
            <a:ext cx="6692325" cy="574815"/>
          </a:xfrm>
          <a:prstGeom prst="rect">
            <a:avLst/>
          </a:prstGeom>
        </p:spPr>
        <p:txBody>
          <a:bodyPr anchor="t" rtlCol="false" tIns="0" lIns="0" bIns="0" rIns="0">
            <a:spAutoFit/>
          </a:bodyPr>
          <a:lstStyle/>
          <a:p>
            <a:pPr algn="ctr">
              <a:lnSpc>
                <a:spcPts val="4175"/>
              </a:lnSpc>
            </a:pPr>
            <a:r>
              <a:rPr lang="en-US" sz="4442">
                <a:solidFill>
                  <a:srgbClr val="000000"/>
                </a:solidFill>
                <a:latin typeface="Lazydog"/>
              </a:rPr>
              <a:t>PAYMENT INFORMATION</a:t>
            </a:r>
          </a:p>
        </p:txBody>
      </p:sp>
      <p:sp>
        <p:nvSpPr>
          <p:cNvPr name="Freeform 8" id="8"/>
          <p:cNvSpPr/>
          <p:nvPr/>
        </p:nvSpPr>
        <p:spPr>
          <a:xfrm flipH="false" flipV="false" rot="-790700">
            <a:off x="15701748" y="-123521"/>
            <a:ext cx="2253631" cy="3236285"/>
          </a:xfrm>
          <a:custGeom>
            <a:avLst/>
            <a:gdLst/>
            <a:ahLst/>
            <a:cxnLst/>
            <a:rect r="r" b="b" t="t" l="l"/>
            <a:pathLst>
              <a:path h="3236285" w="2253631">
                <a:moveTo>
                  <a:pt x="0" y="0"/>
                </a:moveTo>
                <a:lnTo>
                  <a:pt x="2253631" y="0"/>
                </a:lnTo>
                <a:lnTo>
                  <a:pt x="2253631" y="3236285"/>
                </a:lnTo>
                <a:lnTo>
                  <a:pt x="0" y="323628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0">
            <a:off x="8482949" y="7726591"/>
            <a:ext cx="1322102" cy="2560409"/>
          </a:xfrm>
          <a:custGeom>
            <a:avLst/>
            <a:gdLst/>
            <a:ahLst/>
            <a:cxnLst/>
            <a:rect r="r" b="b" t="t" l="l"/>
            <a:pathLst>
              <a:path h="2560409" w="1322102">
                <a:moveTo>
                  <a:pt x="0" y="0"/>
                </a:moveTo>
                <a:lnTo>
                  <a:pt x="1322102" y="0"/>
                </a:lnTo>
                <a:lnTo>
                  <a:pt x="1322102" y="2560409"/>
                </a:lnTo>
                <a:lnTo>
                  <a:pt x="0" y="256040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0">
            <a:off x="9680561" y="3596567"/>
            <a:ext cx="1186918" cy="1156705"/>
          </a:xfrm>
          <a:custGeom>
            <a:avLst/>
            <a:gdLst/>
            <a:ahLst/>
            <a:cxnLst/>
            <a:rect r="r" b="b" t="t" l="l"/>
            <a:pathLst>
              <a:path h="1156705" w="1186918">
                <a:moveTo>
                  <a:pt x="0" y="0"/>
                </a:moveTo>
                <a:lnTo>
                  <a:pt x="1186918" y="0"/>
                </a:lnTo>
                <a:lnTo>
                  <a:pt x="1186918" y="1156706"/>
                </a:lnTo>
                <a:lnTo>
                  <a:pt x="0" y="115670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0">
            <a:off x="7721025" y="6474539"/>
            <a:ext cx="1117836" cy="1132246"/>
          </a:xfrm>
          <a:custGeom>
            <a:avLst/>
            <a:gdLst/>
            <a:ahLst/>
            <a:cxnLst/>
            <a:rect r="r" b="b" t="t" l="l"/>
            <a:pathLst>
              <a:path h="1132246" w="1117836">
                <a:moveTo>
                  <a:pt x="0" y="0"/>
                </a:moveTo>
                <a:lnTo>
                  <a:pt x="1117836" y="0"/>
                </a:lnTo>
                <a:lnTo>
                  <a:pt x="1117836" y="1132246"/>
                </a:lnTo>
                <a:lnTo>
                  <a:pt x="0" y="113224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2" id="12"/>
          <p:cNvSpPr txBox="true"/>
          <p:nvPr/>
        </p:nvSpPr>
        <p:spPr>
          <a:xfrm rot="0">
            <a:off x="1405460" y="3639637"/>
            <a:ext cx="6315565" cy="5202984"/>
          </a:xfrm>
          <a:prstGeom prst="rect">
            <a:avLst/>
          </a:prstGeom>
        </p:spPr>
        <p:txBody>
          <a:bodyPr anchor="t" rtlCol="false" tIns="0" lIns="0" bIns="0" rIns="0">
            <a:spAutoFit/>
          </a:bodyPr>
          <a:lstStyle/>
          <a:p>
            <a:pPr marL="664315" indent="-332158" lvl="1">
              <a:lnSpc>
                <a:spcPts val="4646"/>
              </a:lnSpc>
              <a:buFont typeface="Arial"/>
              <a:buChar char="•"/>
            </a:pPr>
            <a:r>
              <a:rPr lang="en-US" sz="3076">
                <a:solidFill>
                  <a:srgbClr val="000000"/>
                </a:solidFill>
                <a:latin typeface="Lazydog"/>
              </a:rPr>
              <a:t>NAME OF VENDOR AND LOGO (IF APPLICABLE)</a:t>
            </a:r>
          </a:p>
          <a:p>
            <a:pPr marL="664315" indent="-332158" lvl="1">
              <a:lnSpc>
                <a:spcPts val="4646"/>
              </a:lnSpc>
              <a:buFont typeface="Arial"/>
              <a:buChar char="•"/>
            </a:pPr>
            <a:r>
              <a:rPr lang="en-US" sz="3076">
                <a:solidFill>
                  <a:srgbClr val="000000"/>
                </a:solidFill>
                <a:latin typeface="Lazydog"/>
              </a:rPr>
              <a:t>VENDOR’S ADDRESS</a:t>
            </a:r>
          </a:p>
          <a:p>
            <a:pPr marL="664315" indent="-332158" lvl="1">
              <a:lnSpc>
                <a:spcPts val="4646"/>
              </a:lnSpc>
              <a:buFont typeface="Arial"/>
              <a:buChar char="•"/>
            </a:pPr>
            <a:r>
              <a:rPr lang="en-US" sz="3076">
                <a:solidFill>
                  <a:srgbClr val="000000"/>
                </a:solidFill>
                <a:latin typeface="Lazydog"/>
              </a:rPr>
              <a:t>DATE OF SERVICE</a:t>
            </a:r>
          </a:p>
          <a:p>
            <a:pPr marL="664315" indent="-332158" lvl="1">
              <a:lnSpc>
                <a:spcPts val="4646"/>
              </a:lnSpc>
              <a:buFont typeface="Arial"/>
              <a:buChar char="•"/>
            </a:pPr>
            <a:r>
              <a:rPr lang="en-US" sz="3076">
                <a:solidFill>
                  <a:srgbClr val="000000"/>
                </a:solidFill>
                <a:latin typeface="Lazydog"/>
              </a:rPr>
              <a:t>DBE’S INFORMATION (IF POSSIBLE)</a:t>
            </a:r>
          </a:p>
          <a:p>
            <a:pPr marL="664315" indent="-332158" lvl="1">
              <a:lnSpc>
                <a:spcPts val="4646"/>
              </a:lnSpc>
              <a:buFont typeface="Arial"/>
              <a:buChar char="•"/>
            </a:pPr>
            <a:r>
              <a:rPr lang="en-US" sz="3076">
                <a:solidFill>
                  <a:srgbClr val="000000"/>
                </a:solidFill>
                <a:latin typeface="Lazydog"/>
              </a:rPr>
              <a:t>WEBSITE OR ADDITIONAL INFORMATION IF THE TYPE OF SERVICE IS UNCLEAR</a:t>
            </a:r>
          </a:p>
        </p:txBody>
      </p:sp>
      <p:sp>
        <p:nvSpPr>
          <p:cNvPr name="Freeform 13" id="13"/>
          <p:cNvSpPr/>
          <p:nvPr/>
        </p:nvSpPr>
        <p:spPr>
          <a:xfrm flipH="false" flipV="false" rot="0">
            <a:off x="15747398" y="9368517"/>
            <a:ext cx="2411291" cy="1836965"/>
          </a:xfrm>
          <a:custGeom>
            <a:avLst/>
            <a:gdLst/>
            <a:ahLst/>
            <a:cxnLst/>
            <a:rect r="r" b="b" t="t" l="l"/>
            <a:pathLst>
              <a:path h="1836965" w="2411291">
                <a:moveTo>
                  <a:pt x="0" y="0"/>
                </a:moveTo>
                <a:lnTo>
                  <a:pt x="2411291" y="0"/>
                </a:lnTo>
                <a:lnTo>
                  <a:pt x="2411291" y="1836966"/>
                </a:lnTo>
                <a:lnTo>
                  <a:pt x="0" y="183696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14" id="14"/>
          <p:cNvSpPr txBox="true"/>
          <p:nvPr/>
        </p:nvSpPr>
        <p:spPr>
          <a:xfrm rot="0">
            <a:off x="3473323" y="399142"/>
            <a:ext cx="11889191" cy="948173"/>
          </a:xfrm>
          <a:prstGeom prst="rect">
            <a:avLst/>
          </a:prstGeom>
        </p:spPr>
        <p:txBody>
          <a:bodyPr anchor="t" rtlCol="false" tIns="0" lIns="0" bIns="0" rIns="0">
            <a:spAutoFit/>
          </a:bodyPr>
          <a:lstStyle/>
          <a:p>
            <a:pPr algn="ctr">
              <a:lnSpc>
                <a:spcPts val="6495"/>
              </a:lnSpc>
            </a:pPr>
            <a:r>
              <a:rPr lang="en-US" sz="6910">
                <a:solidFill>
                  <a:srgbClr val="0202A5"/>
                </a:solidFill>
                <a:latin typeface="Jingleberry"/>
              </a:rPr>
              <a:t>Required supplemental paperwork</a:t>
            </a:r>
          </a:p>
        </p:txBody>
      </p:sp>
      <p:sp>
        <p:nvSpPr>
          <p:cNvPr name="TextBox 15" id="15"/>
          <p:cNvSpPr txBox="true"/>
          <p:nvPr/>
        </p:nvSpPr>
        <p:spPr>
          <a:xfrm rot="0">
            <a:off x="1028700" y="2475150"/>
            <a:ext cx="6692325" cy="574815"/>
          </a:xfrm>
          <a:prstGeom prst="rect">
            <a:avLst/>
          </a:prstGeom>
        </p:spPr>
        <p:txBody>
          <a:bodyPr anchor="t" rtlCol="false" tIns="0" lIns="0" bIns="0" rIns="0">
            <a:spAutoFit/>
          </a:bodyPr>
          <a:lstStyle/>
          <a:p>
            <a:pPr algn="ctr">
              <a:lnSpc>
                <a:spcPts val="4175"/>
              </a:lnSpc>
            </a:pPr>
            <a:r>
              <a:rPr lang="en-US" sz="4442">
                <a:solidFill>
                  <a:srgbClr val="000000"/>
                </a:solidFill>
                <a:latin typeface="Lazydog"/>
              </a:rPr>
              <a:t>OFFICIAL INVOICES</a:t>
            </a:r>
          </a:p>
        </p:txBody>
      </p:sp>
      <p:sp>
        <p:nvSpPr>
          <p:cNvPr name="TextBox 16" id="16"/>
          <p:cNvSpPr txBox="true"/>
          <p:nvPr/>
        </p:nvSpPr>
        <p:spPr>
          <a:xfrm rot="0">
            <a:off x="10867479" y="3639637"/>
            <a:ext cx="6184084" cy="4041012"/>
          </a:xfrm>
          <a:prstGeom prst="rect">
            <a:avLst/>
          </a:prstGeom>
        </p:spPr>
        <p:txBody>
          <a:bodyPr anchor="t" rtlCol="false" tIns="0" lIns="0" bIns="0" rIns="0">
            <a:spAutoFit/>
          </a:bodyPr>
          <a:lstStyle/>
          <a:p>
            <a:pPr marL="664315" indent="-332158" lvl="1">
              <a:lnSpc>
                <a:spcPts val="4646"/>
              </a:lnSpc>
              <a:buFont typeface="Arial"/>
              <a:buChar char="•"/>
            </a:pPr>
            <a:r>
              <a:rPr lang="en-US" sz="3076">
                <a:solidFill>
                  <a:srgbClr val="000000"/>
                </a:solidFill>
                <a:latin typeface="Lazydog"/>
              </a:rPr>
              <a:t>NAME OF THE BANK AND LOGO</a:t>
            </a:r>
          </a:p>
          <a:p>
            <a:pPr marL="664315" indent="-332158" lvl="1">
              <a:lnSpc>
                <a:spcPts val="4646"/>
              </a:lnSpc>
              <a:buFont typeface="Arial"/>
              <a:buChar char="•"/>
            </a:pPr>
            <a:r>
              <a:rPr lang="en-US" sz="3076">
                <a:solidFill>
                  <a:srgbClr val="000000"/>
                </a:solidFill>
                <a:latin typeface="Lazydog"/>
              </a:rPr>
              <a:t>MAILING ADDRESS OF THE BANK</a:t>
            </a:r>
          </a:p>
          <a:p>
            <a:pPr marL="664315" indent="-332158" lvl="1">
              <a:lnSpc>
                <a:spcPts val="4646"/>
              </a:lnSpc>
              <a:buFont typeface="Arial"/>
              <a:buChar char="•"/>
            </a:pPr>
            <a:r>
              <a:rPr lang="en-US" sz="3076">
                <a:solidFill>
                  <a:srgbClr val="000000"/>
                </a:solidFill>
                <a:latin typeface="Lazydog"/>
              </a:rPr>
              <a:t>BANK STATEMENT MONTHS</a:t>
            </a:r>
          </a:p>
          <a:p>
            <a:pPr marL="664315" indent="-332158" lvl="1">
              <a:lnSpc>
                <a:spcPts val="4646"/>
              </a:lnSpc>
              <a:buFont typeface="Arial"/>
              <a:buChar char="•"/>
            </a:pPr>
            <a:r>
              <a:rPr lang="en-US" sz="3076">
                <a:solidFill>
                  <a:srgbClr val="000000"/>
                </a:solidFill>
                <a:latin typeface="Lazydog"/>
              </a:rPr>
              <a:t>DBE INFORMATION</a:t>
            </a:r>
          </a:p>
          <a:p>
            <a:pPr marL="664315" indent="-332158" lvl="1">
              <a:lnSpc>
                <a:spcPts val="4646"/>
              </a:lnSpc>
              <a:buFont typeface="Arial"/>
              <a:buChar char="•"/>
            </a:pPr>
            <a:r>
              <a:rPr lang="en-US" sz="3076">
                <a:solidFill>
                  <a:srgbClr val="000000"/>
                </a:solidFill>
                <a:latin typeface="Lazydog"/>
              </a:rPr>
              <a:t>COPY/LINE OF THE SPECIFIC TRANSACTION</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3"/>
            <a:stretch>
              <a:fillRect l="-82671" t="0" r="-82671" b="0"/>
            </a:stretch>
          </a:blipFill>
        </p:spPr>
      </p:sp>
      <p:sp>
        <p:nvSpPr>
          <p:cNvPr name="TextBox 3" id="3"/>
          <p:cNvSpPr txBox="true"/>
          <p:nvPr/>
        </p:nvSpPr>
        <p:spPr>
          <a:xfrm rot="0">
            <a:off x="8615703" y="349034"/>
            <a:ext cx="9575700" cy="1070826"/>
          </a:xfrm>
          <a:prstGeom prst="rect">
            <a:avLst/>
          </a:prstGeom>
        </p:spPr>
        <p:txBody>
          <a:bodyPr anchor="t" rtlCol="false" tIns="0" lIns="0" bIns="0" rIns="0">
            <a:spAutoFit/>
          </a:bodyPr>
          <a:lstStyle/>
          <a:p>
            <a:pPr algn="ctr">
              <a:lnSpc>
                <a:spcPts val="7311"/>
              </a:lnSpc>
            </a:pPr>
            <a:r>
              <a:rPr lang="en-US" sz="7777">
                <a:solidFill>
                  <a:srgbClr val="0202A5"/>
                </a:solidFill>
                <a:latin typeface="Jingleberry"/>
              </a:rPr>
              <a:t>How to fill out expenses</a:t>
            </a:r>
          </a:p>
        </p:txBody>
      </p:sp>
      <p:sp>
        <p:nvSpPr>
          <p:cNvPr name="Freeform 4" id="4"/>
          <p:cNvSpPr/>
          <p:nvPr/>
        </p:nvSpPr>
        <p:spPr>
          <a:xfrm flipH="false" flipV="false" rot="5743767">
            <a:off x="10180969" y="5030071"/>
            <a:ext cx="4900776" cy="4900776"/>
          </a:xfrm>
          <a:custGeom>
            <a:avLst/>
            <a:gdLst/>
            <a:ahLst/>
            <a:cxnLst/>
            <a:rect r="r" b="b" t="t" l="l"/>
            <a:pathLst>
              <a:path h="4900776" w="4900776">
                <a:moveTo>
                  <a:pt x="0" y="0"/>
                </a:moveTo>
                <a:lnTo>
                  <a:pt x="4900777" y="0"/>
                </a:lnTo>
                <a:lnTo>
                  <a:pt x="4900777" y="4900777"/>
                </a:lnTo>
                <a:lnTo>
                  <a:pt x="0" y="49007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5920486">
            <a:off x="341550" y="54798"/>
            <a:ext cx="4900776" cy="4900776"/>
          </a:xfrm>
          <a:custGeom>
            <a:avLst/>
            <a:gdLst/>
            <a:ahLst/>
            <a:cxnLst/>
            <a:rect r="r" b="b" t="t" l="l"/>
            <a:pathLst>
              <a:path h="4900776" w="4900776">
                <a:moveTo>
                  <a:pt x="0" y="0"/>
                </a:moveTo>
                <a:lnTo>
                  <a:pt x="4900776" y="0"/>
                </a:lnTo>
                <a:lnTo>
                  <a:pt x="4900776" y="4900777"/>
                </a:lnTo>
                <a:lnTo>
                  <a:pt x="0" y="49007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1773669">
            <a:off x="5930091" y="1249885"/>
            <a:ext cx="5273039" cy="5273039"/>
          </a:xfrm>
          <a:custGeom>
            <a:avLst/>
            <a:gdLst/>
            <a:ahLst/>
            <a:cxnLst/>
            <a:rect r="r" b="b" t="t" l="l"/>
            <a:pathLst>
              <a:path h="5273039" w="5273039">
                <a:moveTo>
                  <a:pt x="0" y="0"/>
                </a:moveTo>
                <a:lnTo>
                  <a:pt x="5273039" y="0"/>
                </a:lnTo>
                <a:lnTo>
                  <a:pt x="5273039" y="5273038"/>
                </a:lnTo>
                <a:lnTo>
                  <a:pt x="0" y="52730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7776539">
            <a:off x="12518379" y="794999"/>
            <a:ext cx="5652423" cy="5652423"/>
          </a:xfrm>
          <a:custGeom>
            <a:avLst/>
            <a:gdLst/>
            <a:ahLst/>
            <a:cxnLst/>
            <a:rect r="r" b="b" t="t" l="l"/>
            <a:pathLst>
              <a:path h="5652423" w="5652423">
                <a:moveTo>
                  <a:pt x="0" y="0"/>
                </a:moveTo>
                <a:lnTo>
                  <a:pt x="5652422" y="0"/>
                </a:lnTo>
                <a:lnTo>
                  <a:pt x="5652422" y="5652423"/>
                </a:lnTo>
                <a:lnTo>
                  <a:pt x="0" y="56524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7692690">
            <a:off x="4908938" y="5613110"/>
            <a:ext cx="4900776" cy="4900776"/>
          </a:xfrm>
          <a:custGeom>
            <a:avLst/>
            <a:gdLst/>
            <a:ahLst/>
            <a:cxnLst/>
            <a:rect r="r" b="b" t="t" l="l"/>
            <a:pathLst>
              <a:path h="4900776" w="4900776">
                <a:moveTo>
                  <a:pt x="0" y="0"/>
                </a:moveTo>
                <a:lnTo>
                  <a:pt x="4900776" y="0"/>
                </a:lnTo>
                <a:lnTo>
                  <a:pt x="4900776" y="4900777"/>
                </a:lnTo>
                <a:lnTo>
                  <a:pt x="0" y="49007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2047542">
            <a:off x="-60999" y="4573968"/>
            <a:ext cx="4900776" cy="4900776"/>
          </a:xfrm>
          <a:custGeom>
            <a:avLst/>
            <a:gdLst/>
            <a:ahLst/>
            <a:cxnLst/>
            <a:rect r="r" b="b" t="t" l="l"/>
            <a:pathLst>
              <a:path h="4900776" w="4900776">
                <a:moveTo>
                  <a:pt x="0" y="0"/>
                </a:moveTo>
                <a:lnTo>
                  <a:pt x="4900776" y="0"/>
                </a:lnTo>
                <a:lnTo>
                  <a:pt x="4900776" y="4900776"/>
                </a:lnTo>
                <a:lnTo>
                  <a:pt x="0" y="490077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595103">
            <a:off x="9553515" y="8331737"/>
            <a:ext cx="1678047" cy="1699679"/>
          </a:xfrm>
          <a:custGeom>
            <a:avLst/>
            <a:gdLst/>
            <a:ahLst/>
            <a:cxnLst/>
            <a:rect r="r" b="b" t="t" l="l"/>
            <a:pathLst>
              <a:path h="1699679" w="1678047">
                <a:moveTo>
                  <a:pt x="0" y="0"/>
                </a:moveTo>
                <a:lnTo>
                  <a:pt x="1678047" y="0"/>
                </a:lnTo>
                <a:lnTo>
                  <a:pt x="1678047" y="1699679"/>
                </a:lnTo>
                <a:lnTo>
                  <a:pt x="0" y="169967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2599513">
            <a:off x="4891069" y="1024702"/>
            <a:ext cx="2163835" cy="1746805"/>
          </a:xfrm>
          <a:custGeom>
            <a:avLst/>
            <a:gdLst/>
            <a:ahLst/>
            <a:cxnLst/>
            <a:rect r="r" b="b" t="t" l="l"/>
            <a:pathLst>
              <a:path h="1746805" w="2163835">
                <a:moveTo>
                  <a:pt x="0" y="0"/>
                </a:moveTo>
                <a:lnTo>
                  <a:pt x="2163836" y="0"/>
                </a:lnTo>
                <a:lnTo>
                  <a:pt x="2163836" y="1746805"/>
                </a:lnTo>
                <a:lnTo>
                  <a:pt x="0" y="174680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1859578">
            <a:off x="14705391" y="6993213"/>
            <a:ext cx="3265052" cy="2641724"/>
          </a:xfrm>
          <a:custGeom>
            <a:avLst/>
            <a:gdLst/>
            <a:ahLst/>
            <a:cxnLst/>
            <a:rect r="r" b="b" t="t" l="l"/>
            <a:pathLst>
              <a:path h="2641724" w="3265052">
                <a:moveTo>
                  <a:pt x="0" y="0"/>
                </a:moveTo>
                <a:lnTo>
                  <a:pt x="3265052" y="0"/>
                </a:lnTo>
                <a:lnTo>
                  <a:pt x="3265052" y="2641724"/>
                </a:lnTo>
                <a:lnTo>
                  <a:pt x="0" y="26417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435976">
            <a:off x="4309630" y="3787696"/>
            <a:ext cx="1325849" cy="2567665"/>
          </a:xfrm>
          <a:custGeom>
            <a:avLst/>
            <a:gdLst/>
            <a:ahLst/>
            <a:cxnLst/>
            <a:rect r="r" b="b" t="t" l="l"/>
            <a:pathLst>
              <a:path h="2567665" w="1325849">
                <a:moveTo>
                  <a:pt x="0" y="0"/>
                </a:moveTo>
                <a:lnTo>
                  <a:pt x="1325849" y="0"/>
                </a:lnTo>
                <a:lnTo>
                  <a:pt x="1325849" y="2567665"/>
                </a:lnTo>
                <a:lnTo>
                  <a:pt x="0" y="25676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11365403" y="6640149"/>
            <a:ext cx="3106014" cy="1362520"/>
          </a:xfrm>
          <a:prstGeom prst="rect">
            <a:avLst/>
          </a:prstGeom>
        </p:spPr>
        <p:txBody>
          <a:bodyPr anchor="t" rtlCol="false" tIns="0" lIns="0" bIns="0" rIns="0">
            <a:spAutoFit/>
          </a:bodyPr>
          <a:lstStyle/>
          <a:p>
            <a:pPr>
              <a:lnSpc>
                <a:spcPts val="3635"/>
              </a:lnSpc>
            </a:pPr>
            <a:r>
              <a:rPr lang="en-US" sz="2407">
                <a:solidFill>
                  <a:srgbClr val="000000"/>
                </a:solidFill>
                <a:latin typeface="Lazydog"/>
              </a:rPr>
              <a:t>SPECIFY WHERE THE EXPENSE WAS PURCHASED FROM</a:t>
            </a:r>
          </a:p>
        </p:txBody>
      </p:sp>
      <p:sp>
        <p:nvSpPr>
          <p:cNvPr name="TextBox 15" id="15"/>
          <p:cNvSpPr txBox="true"/>
          <p:nvPr/>
        </p:nvSpPr>
        <p:spPr>
          <a:xfrm rot="0">
            <a:off x="6765400" y="2928403"/>
            <a:ext cx="3627139" cy="1819715"/>
          </a:xfrm>
          <a:prstGeom prst="rect">
            <a:avLst/>
          </a:prstGeom>
        </p:spPr>
        <p:txBody>
          <a:bodyPr anchor="t" rtlCol="false" tIns="0" lIns="0" bIns="0" rIns="0">
            <a:spAutoFit/>
          </a:bodyPr>
          <a:lstStyle/>
          <a:p>
            <a:pPr algn="ctr">
              <a:lnSpc>
                <a:spcPts val="3635"/>
              </a:lnSpc>
            </a:pPr>
            <a:r>
              <a:rPr lang="en-US" sz="2407">
                <a:solidFill>
                  <a:srgbClr val="000000"/>
                </a:solidFill>
                <a:latin typeface="Lazydog"/>
              </a:rPr>
              <a:t>INDICATE THE UNIT PRICE, WEATHER IT’S A MONTHLY OR YEARLY COST</a:t>
            </a:r>
          </a:p>
        </p:txBody>
      </p:sp>
      <p:sp>
        <p:nvSpPr>
          <p:cNvPr name="TextBox 16" id="16"/>
          <p:cNvSpPr txBox="true"/>
          <p:nvPr/>
        </p:nvSpPr>
        <p:spPr>
          <a:xfrm rot="0">
            <a:off x="488166" y="6077860"/>
            <a:ext cx="3627139" cy="1362520"/>
          </a:xfrm>
          <a:prstGeom prst="rect">
            <a:avLst/>
          </a:prstGeom>
        </p:spPr>
        <p:txBody>
          <a:bodyPr anchor="t" rtlCol="false" tIns="0" lIns="0" bIns="0" rIns="0">
            <a:spAutoFit/>
          </a:bodyPr>
          <a:lstStyle/>
          <a:p>
            <a:pPr algn="ctr">
              <a:lnSpc>
                <a:spcPts val="3635"/>
              </a:lnSpc>
            </a:pPr>
            <a:r>
              <a:rPr lang="en-US" sz="2407">
                <a:solidFill>
                  <a:srgbClr val="000000"/>
                </a:solidFill>
                <a:latin typeface="Lazydog"/>
              </a:rPr>
              <a:t>SUM UP THE TOTAL AMOUNT PAID FOR THE EXPENSE</a:t>
            </a:r>
          </a:p>
        </p:txBody>
      </p:sp>
      <p:sp>
        <p:nvSpPr>
          <p:cNvPr name="TextBox 17" id="17"/>
          <p:cNvSpPr txBox="true"/>
          <p:nvPr/>
        </p:nvSpPr>
        <p:spPr>
          <a:xfrm rot="0">
            <a:off x="873785" y="1552466"/>
            <a:ext cx="3627139" cy="1819715"/>
          </a:xfrm>
          <a:prstGeom prst="rect">
            <a:avLst/>
          </a:prstGeom>
        </p:spPr>
        <p:txBody>
          <a:bodyPr anchor="t" rtlCol="false" tIns="0" lIns="0" bIns="0" rIns="0">
            <a:spAutoFit/>
          </a:bodyPr>
          <a:lstStyle/>
          <a:p>
            <a:pPr algn="ctr">
              <a:lnSpc>
                <a:spcPts val="3635"/>
              </a:lnSpc>
            </a:pPr>
            <a:r>
              <a:rPr lang="en-US" sz="2407">
                <a:solidFill>
                  <a:srgbClr val="000000"/>
                </a:solidFill>
                <a:latin typeface="Lazydog"/>
              </a:rPr>
              <a:t>SPECIFY THE DATE THE PAYMENT WAS MADE OR THE MONTHS FOR WHICH THE SERVICE IS COVERED</a:t>
            </a:r>
          </a:p>
        </p:txBody>
      </p:sp>
      <p:sp>
        <p:nvSpPr>
          <p:cNvPr name="TextBox 18" id="18"/>
          <p:cNvSpPr txBox="true"/>
          <p:nvPr/>
        </p:nvSpPr>
        <p:spPr>
          <a:xfrm rot="0">
            <a:off x="5792535" y="7110779"/>
            <a:ext cx="3627139" cy="1819715"/>
          </a:xfrm>
          <a:prstGeom prst="rect">
            <a:avLst/>
          </a:prstGeom>
        </p:spPr>
        <p:txBody>
          <a:bodyPr anchor="t" rtlCol="false" tIns="0" lIns="0" bIns="0" rIns="0">
            <a:spAutoFit/>
          </a:bodyPr>
          <a:lstStyle/>
          <a:p>
            <a:pPr algn="ctr">
              <a:lnSpc>
                <a:spcPts val="3635"/>
              </a:lnSpc>
            </a:pPr>
            <a:r>
              <a:rPr lang="en-US" sz="2407">
                <a:solidFill>
                  <a:srgbClr val="000000"/>
                </a:solidFill>
                <a:latin typeface="Lazydog"/>
              </a:rPr>
              <a:t>ATTACH BOTH AND OFFICIAL INVOICE AND BANK INFORMATION AS REQUIRED</a:t>
            </a:r>
          </a:p>
        </p:txBody>
      </p:sp>
      <p:sp>
        <p:nvSpPr>
          <p:cNvPr name="TextBox 19" id="19"/>
          <p:cNvSpPr txBox="true"/>
          <p:nvPr/>
        </p:nvSpPr>
        <p:spPr>
          <a:xfrm rot="0">
            <a:off x="13632161" y="2761439"/>
            <a:ext cx="3627139" cy="1819715"/>
          </a:xfrm>
          <a:prstGeom prst="rect">
            <a:avLst/>
          </a:prstGeom>
        </p:spPr>
        <p:txBody>
          <a:bodyPr anchor="t" rtlCol="false" tIns="0" lIns="0" bIns="0" rIns="0">
            <a:spAutoFit/>
          </a:bodyPr>
          <a:lstStyle/>
          <a:p>
            <a:pPr algn="ctr">
              <a:lnSpc>
                <a:spcPts val="3635"/>
              </a:lnSpc>
            </a:pPr>
            <a:r>
              <a:rPr lang="en-US" sz="2407">
                <a:solidFill>
                  <a:srgbClr val="000000"/>
                </a:solidFill>
                <a:latin typeface="Lazydog"/>
              </a:rPr>
              <a:t>ATTACH A COPY OF THE BANK STATEMENT OR RELEVANT INFORMATION FROM THE CHECK</a:t>
            </a:r>
          </a:p>
        </p:txBody>
      </p:sp>
      <p:sp>
        <p:nvSpPr>
          <p:cNvPr name="Freeform 20" id="20"/>
          <p:cNvSpPr/>
          <p:nvPr/>
        </p:nvSpPr>
        <p:spPr>
          <a:xfrm flipH="false" flipV="false" rot="1139530">
            <a:off x="10956843" y="2403248"/>
            <a:ext cx="1855448" cy="2664482"/>
          </a:xfrm>
          <a:custGeom>
            <a:avLst/>
            <a:gdLst/>
            <a:ahLst/>
            <a:cxnLst/>
            <a:rect r="r" b="b" t="t" l="l"/>
            <a:pathLst>
              <a:path h="2664482" w="1855448">
                <a:moveTo>
                  <a:pt x="0" y="0"/>
                </a:moveTo>
                <a:lnTo>
                  <a:pt x="1855448" y="0"/>
                </a:lnTo>
                <a:lnTo>
                  <a:pt x="1855448" y="2664482"/>
                </a:lnTo>
                <a:lnTo>
                  <a:pt x="0" y="266448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1" id="21"/>
          <p:cNvSpPr/>
          <p:nvPr/>
        </p:nvSpPr>
        <p:spPr>
          <a:xfrm flipH="false" flipV="false" rot="2188553">
            <a:off x="3727019" y="7958088"/>
            <a:ext cx="1719258" cy="1857744"/>
          </a:xfrm>
          <a:custGeom>
            <a:avLst/>
            <a:gdLst/>
            <a:ahLst/>
            <a:cxnLst/>
            <a:rect r="r" b="b" t="t" l="l"/>
            <a:pathLst>
              <a:path h="1857744" w="1719258">
                <a:moveTo>
                  <a:pt x="0" y="0"/>
                </a:moveTo>
                <a:lnTo>
                  <a:pt x="1719258" y="0"/>
                </a:lnTo>
                <a:lnTo>
                  <a:pt x="1719258" y="1857744"/>
                </a:lnTo>
                <a:lnTo>
                  <a:pt x="0" y="185774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82671" t="0" r="-82671" b="0"/>
            </a:stretch>
          </a:blipFill>
        </p:spPr>
      </p:sp>
      <p:sp>
        <p:nvSpPr>
          <p:cNvPr name="AutoShape 3" id="3"/>
          <p:cNvSpPr/>
          <p:nvPr/>
        </p:nvSpPr>
        <p:spPr>
          <a:xfrm>
            <a:off x="-1155064" y="3021379"/>
            <a:ext cx="19443064" cy="0"/>
          </a:xfrm>
          <a:prstGeom prst="line">
            <a:avLst/>
          </a:prstGeom>
          <a:ln cap="flat" w="38100">
            <a:solidFill>
              <a:srgbClr val="D4B4FA"/>
            </a:solidFill>
            <a:prstDash val="solid"/>
            <a:headEnd type="none" len="sm" w="sm"/>
            <a:tailEnd type="none" len="sm" w="sm"/>
          </a:ln>
        </p:spPr>
      </p:sp>
      <p:sp>
        <p:nvSpPr>
          <p:cNvPr name="AutoShape 4" id="4"/>
          <p:cNvSpPr/>
          <p:nvPr/>
        </p:nvSpPr>
        <p:spPr>
          <a:xfrm>
            <a:off x="-1002664" y="5162550"/>
            <a:ext cx="19443064" cy="0"/>
          </a:xfrm>
          <a:prstGeom prst="line">
            <a:avLst/>
          </a:prstGeom>
          <a:ln cap="flat" w="38100">
            <a:solidFill>
              <a:srgbClr val="D4B4FA"/>
            </a:solidFill>
            <a:prstDash val="solid"/>
            <a:headEnd type="none" len="sm" w="sm"/>
            <a:tailEnd type="none" len="sm" w="sm"/>
          </a:ln>
        </p:spPr>
      </p:sp>
      <p:sp>
        <p:nvSpPr>
          <p:cNvPr name="AutoShape 5" id="5"/>
          <p:cNvSpPr/>
          <p:nvPr/>
        </p:nvSpPr>
        <p:spPr>
          <a:xfrm>
            <a:off x="-1002664" y="6564054"/>
            <a:ext cx="19443064" cy="0"/>
          </a:xfrm>
          <a:prstGeom prst="line">
            <a:avLst/>
          </a:prstGeom>
          <a:ln cap="flat" w="38100">
            <a:solidFill>
              <a:srgbClr val="D4B4FA"/>
            </a:solidFill>
            <a:prstDash val="solid"/>
            <a:headEnd type="none" len="sm" w="sm"/>
            <a:tailEnd type="none" len="sm" w="sm"/>
          </a:ln>
        </p:spPr>
      </p:sp>
      <p:sp>
        <p:nvSpPr>
          <p:cNvPr name="AutoShape 6" id="6"/>
          <p:cNvSpPr/>
          <p:nvPr/>
        </p:nvSpPr>
        <p:spPr>
          <a:xfrm>
            <a:off x="-850264" y="7675825"/>
            <a:ext cx="19443064" cy="0"/>
          </a:xfrm>
          <a:prstGeom prst="line">
            <a:avLst/>
          </a:prstGeom>
          <a:ln cap="flat" w="38100">
            <a:solidFill>
              <a:srgbClr val="D4B4FA"/>
            </a:solidFill>
            <a:prstDash val="solid"/>
            <a:headEnd type="none" len="sm" w="sm"/>
            <a:tailEnd type="none" len="sm" w="sm"/>
          </a:ln>
        </p:spPr>
      </p:sp>
      <p:sp>
        <p:nvSpPr>
          <p:cNvPr name="AutoShape 7" id="7"/>
          <p:cNvSpPr/>
          <p:nvPr/>
        </p:nvSpPr>
        <p:spPr>
          <a:xfrm>
            <a:off x="0" y="8744636"/>
            <a:ext cx="19443064" cy="0"/>
          </a:xfrm>
          <a:prstGeom prst="line">
            <a:avLst/>
          </a:prstGeom>
          <a:ln cap="flat" w="38100">
            <a:solidFill>
              <a:srgbClr val="D4B4FA"/>
            </a:solidFill>
            <a:prstDash val="solid"/>
            <a:headEnd type="none" len="sm" w="sm"/>
            <a:tailEnd type="none" len="sm" w="sm"/>
          </a:ln>
        </p:spPr>
      </p:sp>
      <p:sp>
        <p:nvSpPr>
          <p:cNvPr name="AutoShape 8" id="8"/>
          <p:cNvSpPr/>
          <p:nvPr/>
        </p:nvSpPr>
        <p:spPr>
          <a:xfrm>
            <a:off x="-850264" y="4145717"/>
            <a:ext cx="19443064" cy="0"/>
          </a:xfrm>
          <a:prstGeom prst="line">
            <a:avLst/>
          </a:prstGeom>
          <a:ln cap="flat" w="38100">
            <a:solidFill>
              <a:srgbClr val="D4B4FA"/>
            </a:solidFill>
            <a:prstDash val="solid"/>
            <a:headEnd type="none" len="sm" w="sm"/>
            <a:tailEnd type="none" len="sm" w="sm"/>
          </a:ln>
        </p:spPr>
      </p:sp>
      <p:sp>
        <p:nvSpPr>
          <p:cNvPr name="TextBox 9" id="9"/>
          <p:cNvSpPr txBox="true"/>
          <p:nvPr/>
        </p:nvSpPr>
        <p:spPr>
          <a:xfrm rot="0">
            <a:off x="4020890" y="2193288"/>
            <a:ext cx="3102330"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UNIT PRICE</a:t>
            </a:r>
          </a:p>
        </p:txBody>
      </p:sp>
      <p:sp>
        <p:nvSpPr>
          <p:cNvPr name="TextBox 10" id="10"/>
          <p:cNvSpPr txBox="true"/>
          <p:nvPr/>
        </p:nvSpPr>
        <p:spPr>
          <a:xfrm rot="0">
            <a:off x="14832394" y="2193288"/>
            <a:ext cx="3102330"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ATTACHMENTS</a:t>
            </a:r>
          </a:p>
        </p:txBody>
      </p:sp>
      <p:sp>
        <p:nvSpPr>
          <p:cNvPr name="TextBox 11" id="11"/>
          <p:cNvSpPr txBox="true"/>
          <p:nvPr/>
        </p:nvSpPr>
        <p:spPr>
          <a:xfrm rot="0">
            <a:off x="0" y="6992109"/>
            <a:ext cx="4271563"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NORTON 360 ANTI-SOFTWARE</a:t>
            </a:r>
          </a:p>
        </p:txBody>
      </p:sp>
      <p:grpSp>
        <p:nvGrpSpPr>
          <p:cNvPr name="Group 12" id="12"/>
          <p:cNvGrpSpPr/>
          <p:nvPr/>
        </p:nvGrpSpPr>
        <p:grpSpPr>
          <a:xfrm rot="0">
            <a:off x="14481377" y="3354811"/>
            <a:ext cx="3709113" cy="409906"/>
            <a:chOff x="0" y="0"/>
            <a:chExt cx="4945483" cy="546542"/>
          </a:xfrm>
        </p:grpSpPr>
        <p:grpSp>
          <p:nvGrpSpPr>
            <p:cNvPr name="Group 13" id="13"/>
            <p:cNvGrpSpPr/>
            <p:nvPr/>
          </p:nvGrpSpPr>
          <p:grpSpPr>
            <a:xfrm rot="0">
              <a:off x="1658126" y="25400"/>
              <a:ext cx="509817" cy="521142"/>
              <a:chOff x="0" y="0"/>
              <a:chExt cx="100705" cy="102942"/>
            </a:xfrm>
          </p:grpSpPr>
          <p:sp>
            <p:nvSpPr>
              <p:cNvPr name="Freeform 14" id="14"/>
              <p:cNvSpPr/>
              <p:nvPr/>
            </p:nvSpPr>
            <p:spPr>
              <a:xfrm flipH="false" flipV="false" rot="0">
                <a:off x="0" y="0"/>
                <a:ext cx="100705" cy="102942"/>
              </a:xfrm>
              <a:custGeom>
                <a:avLst/>
                <a:gdLst/>
                <a:ahLst/>
                <a:cxnLst/>
                <a:rect r="r" b="b" t="t" l="l"/>
                <a:pathLst>
                  <a:path h="102942" w="100705">
                    <a:moveTo>
                      <a:pt x="0" y="0"/>
                    </a:moveTo>
                    <a:lnTo>
                      <a:pt x="100705" y="0"/>
                    </a:lnTo>
                    <a:lnTo>
                      <a:pt x="100705" y="102942"/>
                    </a:lnTo>
                    <a:lnTo>
                      <a:pt x="0" y="102942"/>
                    </a:lnTo>
                    <a:close/>
                  </a:path>
                </a:pathLst>
              </a:custGeom>
              <a:solidFill>
                <a:srgbClr val="FFFFFF"/>
              </a:solidFill>
              <a:ln w="38100" cap="sq">
                <a:solidFill>
                  <a:srgbClr val="000000"/>
                </a:solidFill>
                <a:prstDash val="solid"/>
                <a:miter/>
              </a:ln>
            </p:spPr>
          </p:sp>
          <p:sp>
            <p:nvSpPr>
              <p:cNvPr name="TextBox 15" id="15"/>
              <p:cNvSpPr txBox="true"/>
              <p:nvPr/>
            </p:nvSpPr>
            <p:spPr>
              <a:xfrm>
                <a:off x="0" y="47625"/>
                <a:ext cx="100705" cy="55317"/>
              </a:xfrm>
              <a:prstGeom prst="rect">
                <a:avLst/>
              </a:prstGeom>
            </p:spPr>
            <p:txBody>
              <a:bodyPr anchor="ctr" rtlCol="false" tIns="50800" lIns="50800" bIns="50800" rIns="50800"/>
              <a:lstStyle/>
              <a:p>
                <a:pPr algn="ctr">
                  <a:lnSpc>
                    <a:spcPts val="1935"/>
                  </a:lnSpc>
                </a:pPr>
              </a:p>
            </p:txBody>
          </p:sp>
        </p:grpSp>
        <p:sp>
          <p:nvSpPr>
            <p:cNvPr name="TextBox 16" id="16"/>
            <p:cNvSpPr txBox="true"/>
            <p:nvPr/>
          </p:nvSpPr>
          <p:spPr>
            <a:xfrm rot="0">
              <a:off x="0" y="180008"/>
              <a:ext cx="1897909" cy="36653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INVOICE</a:t>
              </a:r>
            </a:p>
          </p:txBody>
        </p:sp>
        <p:sp>
          <p:nvSpPr>
            <p:cNvPr name="TextBox 17" id="17"/>
            <p:cNvSpPr txBox="true"/>
            <p:nvPr/>
          </p:nvSpPr>
          <p:spPr>
            <a:xfrm rot="0">
              <a:off x="2167943" y="143376"/>
              <a:ext cx="2436520" cy="36653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BANK INFO</a:t>
              </a:r>
            </a:p>
          </p:txBody>
        </p:sp>
        <p:grpSp>
          <p:nvGrpSpPr>
            <p:cNvPr name="Group 18" id="18"/>
            <p:cNvGrpSpPr/>
            <p:nvPr/>
          </p:nvGrpSpPr>
          <p:grpSpPr>
            <a:xfrm rot="0">
              <a:off x="4349555" y="0"/>
              <a:ext cx="509817" cy="521142"/>
              <a:chOff x="0" y="0"/>
              <a:chExt cx="100705" cy="102942"/>
            </a:xfrm>
          </p:grpSpPr>
          <p:sp>
            <p:nvSpPr>
              <p:cNvPr name="Freeform 19" id="19"/>
              <p:cNvSpPr/>
              <p:nvPr/>
            </p:nvSpPr>
            <p:spPr>
              <a:xfrm flipH="false" flipV="false" rot="0">
                <a:off x="0" y="0"/>
                <a:ext cx="100705" cy="102942"/>
              </a:xfrm>
              <a:custGeom>
                <a:avLst/>
                <a:gdLst/>
                <a:ahLst/>
                <a:cxnLst/>
                <a:rect r="r" b="b" t="t" l="l"/>
                <a:pathLst>
                  <a:path h="102942" w="100705">
                    <a:moveTo>
                      <a:pt x="0" y="0"/>
                    </a:moveTo>
                    <a:lnTo>
                      <a:pt x="100705" y="0"/>
                    </a:lnTo>
                    <a:lnTo>
                      <a:pt x="100705" y="102942"/>
                    </a:lnTo>
                    <a:lnTo>
                      <a:pt x="0" y="102942"/>
                    </a:lnTo>
                    <a:close/>
                  </a:path>
                </a:pathLst>
              </a:custGeom>
              <a:solidFill>
                <a:srgbClr val="FFFFFF"/>
              </a:solidFill>
              <a:ln w="38100" cap="sq">
                <a:solidFill>
                  <a:srgbClr val="000000"/>
                </a:solidFill>
                <a:prstDash val="solid"/>
                <a:miter/>
              </a:ln>
            </p:spPr>
          </p:sp>
          <p:sp>
            <p:nvSpPr>
              <p:cNvPr name="TextBox 20" id="20"/>
              <p:cNvSpPr txBox="true"/>
              <p:nvPr/>
            </p:nvSpPr>
            <p:spPr>
              <a:xfrm>
                <a:off x="0" y="47625"/>
                <a:ext cx="100705" cy="55317"/>
              </a:xfrm>
              <a:prstGeom prst="rect">
                <a:avLst/>
              </a:prstGeom>
            </p:spPr>
            <p:txBody>
              <a:bodyPr anchor="ctr" rtlCol="false" tIns="50800" lIns="50800" bIns="50800" rIns="50800"/>
              <a:lstStyle/>
              <a:p>
                <a:pPr algn="ctr">
                  <a:lnSpc>
                    <a:spcPts val="1935"/>
                  </a:lnSpc>
                </a:pPr>
              </a:p>
            </p:txBody>
          </p:sp>
        </p:grpSp>
        <p:sp>
          <p:nvSpPr>
            <p:cNvPr name="TextBox 21" id="21"/>
            <p:cNvSpPr txBox="true"/>
            <p:nvPr/>
          </p:nvSpPr>
          <p:spPr>
            <a:xfrm rot="0">
              <a:off x="1572015" y="126516"/>
              <a:ext cx="682040" cy="36653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X</a:t>
              </a:r>
            </a:p>
          </p:txBody>
        </p:sp>
        <p:sp>
          <p:nvSpPr>
            <p:cNvPr name="TextBox 22" id="22"/>
            <p:cNvSpPr txBox="true"/>
            <p:nvPr/>
          </p:nvSpPr>
          <p:spPr>
            <a:xfrm rot="0">
              <a:off x="4263443" y="126516"/>
              <a:ext cx="682040" cy="36653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X</a:t>
              </a:r>
            </a:p>
          </p:txBody>
        </p:sp>
      </p:grpSp>
      <p:grpSp>
        <p:nvGrpSpPr>
          <p:cNvPr name="Group 23" id="23"/>
          <p:cNvGrpSpPr/>
          <p:nvPr/>
        </p:nvGrpSpPr>
        <p:grpSpPr>
          <a:xfrm rot="0">
            <a:off x="14481377" y="8083381"/>
            <a:ext cx="3709113" cy="409906"/>
            <a:chOff x="0" y="0"/>
            <a:chExt cx="4945483" cy="546542"/>
          </a:xfrm>
        </p:grpSpPr>
        <p:grpSp>
          <p:nvGrpSpPr>
            <p:cNvPr name="Group 24" id="24"/>
            <p:cNvGrpSpPr/>
            <p:nvPr/>
          </p:nvGrpSpPr>
          <p:grpSpPr>
            <a:xfrm rot="0">
              <a:off x="1658126" y="25400"/>
              <a:ext cx="509817" cy="521142"/>
              <a:chOff x="0" y="0"/>
              <a:chExt cx="100705" cy="102942"/>
            </a:xfrm>
          </p:grpSpPr>
          <p:sp>
            <p:nvSpPr>
              <p:cNvPr name="Freeform 25" id="25"/>
              <p:cNvSpPr/>
              <p:nvPr/>
            </p:nvSpPr>
            <p:spPr>
              <a:xfrm flipH="false" flipV="false" rot="0">
                <a:off x="0" y="0"/>
                <a:ext cx="100705" cy="102942"/>
              </a:xfrm>
              <a:custGeom>
                <a:avLst/>
                <a:gdLst/>
                <a:ahLst/>
                <a:cxnLst/>
                <a:rect r="r" b="b" t="t" l="l"/>
                <a:pathLst>
                  <a:path h="102942" w="100705">
                    <a:moveTo>
                      <a:pt x="0" y="0"/>
                    </a:moveTo>
                    <a:lnTo>
                      <a:pt x="100705" y="0"/>
                    </a:lnTo>
                    <a:lnTo>
                      <a:pt x="100705" y="102942"/>
                    </a:lnTo>
                    <a:lnTo>
                      <a:pt x="0" y="102942"/>
                    </a:lnTo>
                    <a:close/>
                  </a:path>
                </a:pathLst>
              </a:custGeom>
              <a:solidFill>
                <a:srgbClr val="FFFFFF"/>
              </a:solidFill>
              <a:ln w="38100" cap="sq">
                <a:solidFill>
                  <a:srgbClr val="000000"/>
                </a:solidFill>
                <a:prstDash val="solid"/>
                <a:miter/>
              </a:ln>
            </p:spPr>
          </p:sp>
          <p:sp>
            <p:nvSpPr>
              <p:cNvPr name="TextBox 26" id="26"/>
              <p:cNvSpPr txBox="true"/>
              <p:nvPr/>
            </p:nvSpPr>
            <p:spPr>
              <a:xfrm>
                <a:off x="0" y="47625"/>
                <a:ext cx="100705" cy="55317"/>
              </a:xfrm>
              <a:prstGeom prst="rect">
                <a:avLst/>
              </a:prstGeom>
            </p:spPr>
            <p:txBody>
              <a:bodyPr anchor="ctr" rtlCol="false" tIns="50800" lIns="50800" bIns="50800" rIns="50800"/>
              <a:lstStyle/>
              <a:p>
                <a:pPr algn="ctr">
                  <a:lnSpc>
                    <a:spcPts val="1935"/>
                  </a:lnSpc>
                </a:pPr>
              </a:p>
            </p:txBody>
          </p:sp>
        </p:grpSp>
        <p:sp>
          <p:nvSpPr>
            <p:cNvPr name="TextBox 27" id="27"/>
            <p:cNvSpPr txBox="true"/>
            <p:nvPr/>
          </p:nvSpPr>
          <p:spPr>
            <a:xfrm rot="0">
              <a:off x="0" y="180008"/>
              <a:ext cx="1897909" cy="36653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INVOICE</a:t>
              </a:r>
            </a:p>
          </p:txBody>
        </p:sp>
        <p:sp>
          <p:nvSpPr>
            <p:cNvPr name="TextBox 28" id="28"/>
            <p:cNvSpPr txBox="true"/>
            <p:nvPr/>
          </p:nvSpPr>
          <p:spPr>
            <a:xfrm rot="0">
              <a:off x="2167943" y="143376"/>
              <a:ext cx="2436520" cy="36653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BANK INFO</a:t>
              </a:r>
            </a:p>
          </p:txBody>
        </p:sp>
        <p:grpSp>
          <p:nvGrpSpPr>
            <p:cNvPr name="Group 29" id="29"/>
            <p:cNvGrpSpPr/>
            <p:nvPr/>
          </p:nvGrpSpPr>
          <p:grpSpPr>
            <a:xfrm rot="0">
              <a:off x="4349555" y="0"/>
              <a:ext cx="509817" cy="521142"/>
              <a:chOff x="0" y="0"/>
              <a:chExt cx="100705" cy="102942"/>
            </a:xfrm>
          </p:grpSpPr>
          <p:sp>
            <p:nvSpPr>
              <p:cNvPr name="Freeform 30" id="30"/>
              <p:cNvSpPr/>
              <p:nvPr/>
            </p:nvSpPr>
            <p:spPr>
              <a:xfrm flipH="false" flipV="false" rot="0">
                <a:off x="0" y="0"/>
                <a:ext cx="100705" cy="102942"/>
              </a:xfrm>
              <a:custGeom>
                <a:avLst/>
                <a:gdLst/>
                <a:ahLst/>
                <a:cxnLst/>
                <a:rect r="r" b="b" t="t" l="l"/>
                <a:pathLst>
                  <a:path h="102942" w="100705">
                    <a:moveTo>
                      <a:pt x="0" y="0"/>
                    </a:moveTo>
                    <a:lnTo>
                      <a:pt x="100705" y="0"/>
                    </a:lnTo>
                    <a:lnTo>
                      <a:pt x="100705" y="102942"/>
                    </a:lnTo>
                    <a:lnTo>
                      <a:pt x="0" y="102942"/>
                    </a:lnTo>
                    <a:close/>
                  </a:path>
                </a:pathLst>
              </a:custGeom>
              <a:solidFill>
                <a:srgbClr val="FFFFFF"/>
              </a:solidFill>
              <a:ln w="38100" cap="sq">
                <a:solidFill>
                  <a:srgbClr val="000000"/>
                </a:solidFill>
                <a:prstDash val="solid"/>
                <a:miter/>
              </a:ln>
            </p:spPr>
          </p:sp>
          <p:sp>
            <p:nvSpPr>
              <p:cNvPr name="TextBox 31" id="31"/>
              <p:cNvSpPr txBox="true"/>
              <p:nvPr/>
            </p:nvSpPr>
            <p:spPr>
              <a:xfrm>
                <a:off x="0" y="47625"/>
                <a:ext cx="100705" cy="55317"/>
              </a:xfrm>
              <a:prstGeom prst="rect">
                <a:avLst/>
              </a:prstGeom>
            </p:spPr>
            <p:txBody>
              <a:bodyPr anchor="ctr" rtlCol="false" tIns="50800" lIns="50800" bIns="50800" rIns="50800"/>
              <a:lstStyle/>
              <a:p>
                <a:pPr algn="ctr">
                  <a:lnSpc>
                    <a:spcPts val="1935"/>
                  </a:lnSpc>
                </a:pPr>
              </a:p>
            </p:txBody>
          </p:sp>
        </p:grpSp>
        <p:sp>
          <p:nvSpPr>
            <p:cNvPr name="TextBox 32" id="32"/>
            <p:cNvSpPr txBox="true"/>
            <p:nvPr/>
          </p:nvSpPr>
          <p:spPr>
            <a:xfrm rot="0">
              <a:off x="1572015" y="126516"/>
              <a:ext cx="682040" cy="36653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X</a:t>
              </a:r>
            </a:p>
          </p:txBody>
        </p:sp>
        <p:sp>
          <p:nvSpPr>
            <p:cNvPr name="TextBox 33" id="33"/>
            <p:cNvSpPr txBox="true"/>
            <p:nvPr/>
          </p:nvSpPr>
          <p:spPr>
            <a:xfrm rot="0">
              <a:off x="4263443" y="126516"/>
              <a:ext cx="682040" cy="36653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X</a:t>
              </a:r>
            </a:p>
          </p:txBody>
        </p:sp>
      </p:grpSp>
      <p:grpSp>
        <p:nvGrpSpPr>
          <p:cNvPr name="Group 34" id="34"/>
          <p:cNvGrpSpPr/>
          <p:nvPr/>
        </p:nvGrpSpPr>
        <p:grpSpPr>
          <a:xfrm rot="0">
            <a:off x="14481377" y="6897429"/>
            <a:ext cx="3709113" cy="409906"/>
            <a:chOff x="0" y="0"/>
            <a:chExt cx="4945483" cy="546542"/>
          </a:xfrm>
        </p:grpSpPr>
        <p:grpSp>
          <p:nvGrpSpPr>
            <p:cNvPr name="Group 35" id="35"/>
            <p:cNvGrpSpPr/>
            <p:nvPr/>
          </p:nvGrpSpPr>
          <p:grpSpPr>
            <a:xfrm rot="0">
              <a:off x="1658126" y="25400"/>
              <a:ext cx="509817" cy="521142"/>
              <a:chOff x="0" y="0"/>
              <a:chExt cx="100705" cy="102942"/>
            </a:xfrm>
          </p:grpSpPr>
          <p:sp>
            <p:nvSpPr>
              <p:cNvPr name="Freeform 36" id="36"/>
              <p:cNvSpPr/>
              <p:nvPr/>
            </p:nvSpPr>
            <p:spPr>
              <a:xfrm flipH="false" flipV="false" rot="0">
                <a:off x="0" y="0"/>
                <a:ext cx="100705" cy="102942"/>
              </a:xfrm>
              <a:custGeom>
                <a:avLst/>
                <a:gdLst/>
                <a:ahLst/>
                <a:cxnLst/>
                <a:rect r="r" b="b" t="t" l="l"/>
                <a:pathLst>
                  <a:path h="102942" w="100705">
                    <a:moveTo>
                      <a:pt x="0" y="0"/>
                    </a:moveTo>
                    <a:lnTo>
                      <a:pt x="100705" y="0"/>
                    </a:lnTo>
                    <a:lnTo>
                      <a:pt x="100705" y="102942"/>
                    </a:lnTo>
                    <a:lnTo>
                      <a:pt x="0" y="102942"/>
                    </a:lnTo>
                    <a:close/>
                  </a:path>
                </a:pathLst>
              </a:custGeom>
              <a:solidFill>
                <a:srgbClr val="FFFFFF"/>
              </a:solidFill>
              <a:ln w="38100" cap="sq">
                <a:solidFill>
                  <a:srgbClr val="000000"/>
                </a:solidFill>
                <a:prstDash val="solid"/>
                <a:miter/>
              </a:ln>
            </p:spPr>
          </p:sp>
          <p:sp>
            <p:nvSpPr>
              <p:cNvPr name="TextBox 37" id="37"/>
              <p:cNvSpPr txBox="true"/>
              <p:nvPr/>
            </p:nvSpPr>
            <p:spPr>
              <a:xfrm>
                <a:off x="0" y="47625"/>
                <a:ext cx="100705" cy="55317"/>
              </a:xfrm>
              <a:prstGeom prst="rect">
                <a:avLst/>
              </a:prstGeom>
            </p:spPr>
            <p:txBody>
              <a:bodyPr anchor="ctr" rtlCol="false" tIns="50800" lIns="50800" bIns="50800" rIns="50800"/>
              <a:lstStyle/>
              <a:p>
                <a:pPr algn="ctr">
                  <a:lnSpc>
                    <a:spcPts val="1935"/>
                  </a:lnSpc>
                </a:pPr>
              </a:p>
            </p:txBody>
          </p:sp>
        </p:grpSp>
        <p:sp>
          <p:nvSpPr>
            <p:cNvPr name="TextBox 38" id="38"/>
            <p:cNvSpPr txBox="true"/>
            <p:nvPr/>
          </p:nvSpPr>
          <p:spPr>
            <a:xfrm rot="0">
              <a:off x="0" y="180008"/>
              <a:ext cx="1897909" cy="36653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INVOICE</a:t>
              </a:r>
            </a:p>
          </p:txBody>
        </p:sp>
        <p:sp>
          <p:nvSpPr>
            <p:cNvPr name="TextBox 39" id="39"/>
            <p:cNvSpPr txBox="true"/>
            <p:nvPr/>
          </p:nvSpPr>
          <p:spPr>
            <a:xfrm rot="0">
              <a:off x="2167943" y="143376"/>
              <a:ext cx="2436520" cy="36653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BANK INFO</a:t>
              </a:r>
            </a:p>
          </p:txBody>
        </p:sp>
        <p:grpSp>
          <p:nvGrpSpPr>
            <p:cNvPr name="Group 40" id="40"/>
            <p:cNvGrpSpPr/>
            <p:nvPr/>
          </p:nvGrpSpPr>
          <p:grpSpPr>
            <a:xfrm rot="0">
              <a:off x="4349555" y="0"/>
              <a:ext cx="509817" cy="521142"/>
              <a:chOff x="0" y="0"/>
              <a:chExt cx="100705" cy="102942"/>
            </a:xfrm>
          </p:grpSpPr>
          <p:sp>
            <p:nvSpPr>
              <p:cNvPr name="Freeform 41" id="41"/>
              <p:cNvSpPr/>
              <p:nvPr/>
            </p:nvSpPr>
            <p:spPr>
              <a:xfrm flipH="false" flipV="false" rot="0">
                <a:off x="0" y="0"/>
                <a:ext cx="100705" cy="102942"/>
              </a:xfrm>
              <a:custGeom>
                <a:avLst/>
                <a:gdLst/>
                <a:ahLst/>
                <a:cxnLst/>
                <a:rect r="r" b="b" t="t" l="l"/>
                <a:pathLst>
                  <a:path h="102942" w="100705">
                    <a:moveTo>
                      <a:pt x="0" y="0"/>
                    </a:moveTo>
                    <a:lnTo>
                      <a:pt x="100705" y="0"/>
                    </a:lnTo>
                    <a:lnTo>
                      <a:pt x="100705" y="102942"/>
                    </a:lnTo>
                    <a:lnTo>
                      <a:pt x="0" y="102942"/>
                    </a:lnTo>
                    <a:close/>
                  </a:path>
                </a:pathLst>
              </a:custGeom>
              <a:solidFill>
                <a:srgbClr val="FFFFFF"/>
              </a:solidFill>
              <a:ln w="38100" cap="sq">
                <a:solidFill>
                  <a:srgbClr val="000000"/>
                </a:solidFill>
                <a:prstDash val="solid"/>
                <a:miter/>
              </a:ln>
            </p:spPr>
          </p:sp>
          <p:sp>
            <p:nvSpPr>
              <p:cNvPr name="TextBox 42" id="42"/>
              <p:cNvSpPr txBox="true"/>
              <p:nvPr/>
            </p:nvSpPr>
            <p:spPr>
              <a:xfrm>
                <a:off x="0" y="47625"/>
                <a:ext cx="100705" cy="55317"/>
              </a:xfrm>
              <a:prstGeom prst="rect">
                <a:avLst/>
              </a:prstGeom>
            </p:spPr>
            <p:txBody>
              <a:bodyPr anchor="ctr" rtlCol="false" tIns="50800" lIns="50800" bIns="50800" rIns="50800"/>
              <a:lstStyle/>
              <a:p>
                <a:pPr algn="ctr">
                  <a:lnSpc>
                    <a:spcPts val="1935"/>
                  </a:lnSpc>
                </a:pPr>
              </a:p>
            </p:txBody>
          </p:sp>
        </p:grpSp>
        <p:sp>
          <p:nvSpPr>
            <p:cNvPr name="TextBox 43" id="43"/>
            <p:cNvSpPr txBox="true"/>
            <p:nvPr/>
          </p:nvSpPr>
          <p:spPr>
            <a:xfrm rot="0">
              <a:off x="1572015" y="126516"/>
              <a:ext cx="682040" cy="36653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X</a:t>
              </a:r>
            </a:p>
          </p:txBody>
        </p:sp>
        <p:sp>
          <p:nvSpPr>
            <p:cNvPr name="TextBox 44" id="44"/>
            <p:cNvSpPr txBox="true"/>
            <p:nvPr/>
          </p:nvSpPr>
          <p:spPr>
            <a:xfrm rot="0">
              <a:off x="4263443" y="126516"/>
              <a:ext cx="682040" cy="36653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X</a:t>
              </a:r>
            </a:p>
          </p:txBody>
        </p:sp>
      </p:grpSp>
      <p:grpSp>
        <p:nvGrpSpPr>
          <p:cNvPr name="Group 45" id="45"/>
          <p:cNvGrpSpPr/>
          <p:nvPr/>
        </p:nvGrpSpPr>
        <p:grpSpPr>
          <a:xfrm rot="0">
            <a:off x="14481377" y="5711477"/>
            <a:ext cx="3709113" cy="409906"/>
            <a:chOff x="0" y="0"/>
            <a:chExt cx="4945483" cy="546542"/>
          </a:xfrm>
        </p:grpSpPr>
        <p:grpSp>
          <p:nvGrpSpPr>
            <p:cNvPr name="Group 46" id="46"/>
            <p:cNvGrpSpPr/>
            <p:nvPr/>
          </p:nvGrpSpPr>
          <p:grpSpPr>
            <a:xfrm rot="0">
              <a:off x="1658126" y="25400"/>
              <a:ext cx="509817" cy="521142"/>
              <a:chOff x="0" y="0"/>
              <a:chExt cx="100705" cy="102942"/>
            </a:xfrm>
          </p:grpSpPr>
          <p:sp>
            <p:nvSpPr>
              <p:cNvPr name="Freeform 47" id="47"/>
              <p:cNvSpPr/>
              <p:nvPr/>
            </p:nvSpPr>
            <p:spPr>
              <a:xfrm flipH="false" flipV="false" rot="0">
                <a:off x="0" y="0"/>
                <a:ext cx="100705" cy="102942"/>
              </a:xfrm>
              <a:custGeom>
                <a:avLst/>
                <a:gdLst/>
                <a:ahLst/>
                <a:cxnLst/>
                <a:rect r="r" b="b" t="t" l="l"/>
                <a:pathLst>
                  <a:path h="102942" w="100705">
                    <a:moveTo>
                      <a:pt x="0" y="0"/>
                    </a:moveTo>
                    <a:lnTo>
                      <a:pt x="100705" y="0"/>
                    </a:lnTo>
                    <a:lnTo>
                      <a:pt x="100705" y="102942"/>
                    </a:lnTo>
                    <a:lnTo>
                      <a:pt x="0" y="102942"/>
                    </a:lnTo>
                    <a:close/>
                  </a:path>
                </a:pathLst>
              </a:custGeom>
              <a:solidFill>
                <a:srgbClr val="FFFFFF"/>
              </a:solidFill>
              <a:ln w="38100" cap="sq">
                <a:solidFill>
                  <a:srgbClr val="000000"/>
                </a:solidFill>
                <a:prstDash val="solid"/>
                <a:miter/>
              </a:ln>
            </p:spPr>
          </p:sp>
          <p:sp>
            <p:nvSpPr>
              <p:cNvPr name="TextBox 48" id="48"/>
              <p:cNvSpPr txBox="true"/>
              <p:nvPr/>
            </p:nvSpPr>
            <p:spPr>
              <a:xfrm>
                <a:off x="0" y="47625"/>
                <a:ext cx="100705" cy="55317"/>
              </a:xfrm>
              <a:prstGeom prst="rect">
                <a:avLst/>
              </a:prstGeom>
            </p:spPr>
            <p:txBody>
              <a:bodyPr anchor="ctr" rtlCol="false" tIns="50800" lIns="50800" bIns="50800" rIns="50800"/>
              <a:lstStyle/>
              <a:p>
                <a:pPr algn="ctr">
                  <a:lnSpc>
                    <a:spcPts val="1935"/>
                  </a:lnSpc>
                </a:pPr>
              </a:p>
            </p:txBody>
          </p:sp>
        </p:grpSp>
        <p:sp>
          <p:nvSpPr>
            <p:cNvPr name="TextBox 49" id="49"/>
            <p:cNvSpPr txBox="true"/>
            <p:nvPr/>
          </p:nvSpPr>
          <p:spPr>
            <a:xfrm rot="0">
              <a:off x="0" y="180008"/>
              <a:ext cx="1897909" cy="36653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INVOICE</a:t>
              </a:r>
            </a:p>
          </p:txBody>
        </p:sp>
        <p:sp>
          <p:nvSpPr>
            <p:cNvPr name="TextBox 50" id="50"/>
            <p:cNvSpPr txBox="true"/>
            <p:nvPr/>
          </p:nvSpPr>
          <p:spPr>
            <a:xfrm rot="0">
              <a:off x="2167943" y="143376"/>
              <a:ext cx="2436520" cy="36653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BANK INFO</a:t>
              </a:r>
            </a:p>
          </p:txBody>
        </p:sp>
        <p:grpSp>
          <p:nvGrpSpPr>
            <p:cNvPr name="Group 51" id="51"/>
            <p:cNvGrpSpPr/>
            <p:nvPr/>
          </p:nvGrpSpPr>
          <p:grpSpPr>
            <a:xfrm rot="0">
              <a:off x="4349555" y="0"/>
              <a:ext cx="509817" cy="521142"/>
              <a:chOff x="0" y="0"/>
              <a:chExt cx="100705" cy="102942"/>
            </a:xfrm>
          </p:grpSpPr>
          <p:sp>
            <p:nvSpPr>
              <p:cNvPr name="Freeform 52" id="52"/>
              <p:cNvSpPr/>
              <p:nvPr/>
            </p:nvSpPr>
            <p:spPr>
              <a:xfrm flipH="false" flipV="false" rot="0">
                <a:off x="0" y="0"/>
                <a:ext cx="100705" cy="102942"/>
              </a:xfrm>
              <a:custGeom>
                <a:avLst/>
                <a:gdLst/>
                <a:ahLst/>
                <a:cxnLst/>
                <a:rect r="r" b="b" t="t" l="l"/>
                <a:pathLst>
                  <a:path h="102942" w="100705">
                    <a:moveTo>
                      <a:pt x="0" y="0"/>
                    </a:moveTo>
                    <a:lnTo>
                      <a:pt x="100705" y="0"/>
                    </a:lnTo>
                    <a:lnTo>
                      <a:pt x="100705" y="102942"/>
                    </a:lnTo>
                    <a:lnTo>
                      <a:pt x="0" y="102942"/>
                    </a:lnTo>
                    <a:close/>
                  </a:path>
                </a:pathLst>
              </a:custGeom>
              <a:solidFill>
                <a:srgbClr val="FFFFFF"/>
              </a:solidFill>
              <a:ln w="38100" cap="sq">
                <a:solidFill>
                  <a:srgbClr val="000000"/>
                </a:solidFill>
                <a:prstDash val="solid"/>
                <a:miter/>
              </a:ln>
            </p:spPr>
          </p:sp>
          <p:sp>
            <p:nvSpPr>
              <p:cNvPr name="TextBox 53" id="53"/>
              <p:cNvSpPr txBox="true"/>
              <p:nvPr/>
            </p:nvSpPr>
            <p:spPr>
              <a:xfrm>
                <a:off x="0" y="47625"/>
                <a:ext cx="100705" cy="55317"/>
              </a:xfrm>
              <a:prstGeom prst="rect">
                <a:avLst/>
              </a:prstGeom>
            </p:spPr>
            <p:txBody>
              <a:bodyPr anchor="ctr" rtlCol="false" tIns="50800" lIns="50800" bIns="50800" rIns="50800"/>
              <a:lstStyle/>
              <a:p>
                <a:pPr algn="ctr">
                  <a:lnSpc>
                    <a:spcPts val="1935"/>
                  </a:lnSpc>
                </a:pPr>
              </a:p>
            </p:txBody>
          </p:sp>
        </p:grpSp>
        <p:sp>
          <p:nvSpPr>
            <p:cNvPr name="TextBox 54" id="54"/>
            <p:cNvSpPr txBox="true"/>
            <p:nvPr/>
          </p:nvSpPr>
          <p:spPr>
            <a:xfrm rot="0">
              <a:off x="1572015" y="126516"/>
              <a:ext cx="682040" cy="36653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X</a:t>
              </a:r>
            </a:p>
          </p:txBody>
        </p:sp>
        <p:sp>
          <p:nvSpPr>
            <p:cNvPr name="TextBox 55" id="55"/>
            <p:cNvSpPr txBox="true"/>
            <p:nvPr/>
          </p:nvSpPr>
          <p:spPr>
            <a:xfrm rot="0">
              <a:off x="4263443" y="126516"/>
              <a:ext cx="682040" cy="36653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X</a:t>
              </a:r>
            </a:p>
          </p:txBody>
        </p:sp>
      </p:grpSp>
      <p:grpSp>
        <p:nvGrpSpPr>
          <p:cNvPr name="Group 56" id="56"/>
          <p:cNvGrpSpPr/>
          <p:nvPr/>
        </p:nvGrpSpPr>
        <p:grpSpPr>
          <a:xfrm rot="0">
            <a:off x="14481377" y="4525525"/>
            <a:ext cx="3709113" cy="409906"/>
            <a:chOff x="0" y="0"/>
            <a:chExt cx="4945483" cy="546542"/>
          </a:xfrm>
        </p:grpSpPr>
        <p:grpSp>
          <p:nvGrpSpPr>
            <p:cNvPr name="Group 57" id="57"/>
            <p:cNvGrpSpPr/>
            <p:nvPr/>
          </p:nvGrpSpPr>
          <p:grpSpPr>
            <a:xfrm rot="0">
              <a:off x="1658126" y="25400"/>
              <a:ext cx="509817" cy="521142"/>
              <a:chOff x="0" y="0"/>
              <a:chExt cx="100705" cy="102942"/>
            </a:xfrm>
          </p:grpSpPr>
          <p:sp>
            <p:nvSpPr>
              <p:cNvPr name="Freeform 58" id="58"/>
              <p:cNvSpPr/>
              <p:nvPr/>
            </p:nvSpPr>
            <p:spPr>
              <a:xfrm flipH="false" flipV="false" rot="0">
                <a:off x="0" y="0"/>
                <a:ext cx="100705" cy="102942"/>
              </a:xfrm>
              <a:custGeom>
                <a:avLst/>
                <a:gdLst/>
                <a:ahLst/>
                <a:cxnLst/>
                <a:rect r="r" b="b" t="t" l="l"/>
                <a:pathLst>
                  <a:path h="102942" w="100705">
                    <a:moveTo>
                      <a:pt x="0" y="0"/>
                    </a:moveTo>
                    <a:lnTo>
                      <a:pt x="100705" y="0"/>
                    </a:lnTo>
                    <a:lnTo>
                      <a:pt x="100705" y="102942"/>
                    </a:lnTo>
                    <a:lnTo>
                      <a:pt x="0" y="102942"/>
                    </a:lnTo>
                    <a:close/>
                  </a:path>
                </a:pathLst>
              </a:custGeom>
              <a:solidFill>
                <a:srgbClr val="FFFFFF"/>
              </a:solidFill>
              <a:ln w="38100" cap="sq">
                <a:solidFill>
                  <a:srgbClr val="000000"/>
                </a:solidFill>
                <a:prstDash val="solid"/>
                <a:miter/>
              </a:ln>
            </p:spPr>
          </p:sp>
          <p:sp>
            <p:nvSpPr>
              <p:cNvPr name="TextBox 59" id="59"/>
              <p:cNvSpPr txBox="true"/>
              <p:nvPr/>
            </p:nvSpPr>
            <p:spPr>
              <a:xfrm>
                <a:off x="0" y="47625"/>
                <a:ext cx="100705" cy="55317"/>
              </a:xfrm>
              <a:prstGeom prst="rect">
                <a:avLst/>
              </a:prstGeom>
            </p:spPr>
            <p:txBody>
              <a:bodyPr anchor="ctr" rtlCol="false" tIns="50800" lIns="50800" bIns="50800" rIns="50800"/>
              <a:lstStyle/>
              <a:p>
                <a:pPr algn="ctr">
                  <a:lnSpc>
                    <a:spcPts val="1935"/>
                  </a:lnSpc>
                </a:pPr>
              </a:p>
            </p:txBody>
          </p:sp>
        </p:grpSp>
        <p:sp>
          <p:nvSpPr>
            <p:cNvPr name="TextBox 60" id="60"/>
            <p:cNvSpPr txBox="true"/>
            <p:nvPr/>
          </p:nvSpPr>
          <p:spPr>
            <a:xfrm rot="0">
              <a:off x="0" y="180008"/>
              <a:ext cx="1897909" cy="36653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INVOICE</a:t>
              </a:r>
            </a:p>
          </p:txBody>
        </p:sp>
        <p:sp>
          <p:nvSpPr>
            <p:cNvPr name="TextBox 61" id="61"/>
            <p:cNvSpPr txBox="true"/>
            <p:nvPr/>
          </p:nvSpPr>
          <p:spPr>
            <a:xfrm rot="0">
              <a:off x="2167943" y="143376"/>
              <a:ext cx="2436520" cy="36653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BANK INFO</a:t>
              </a:r>
            </a:p>
          </p:txBody>
        </p:sp>
        <p:grpSp>
          <p:nvGrpSpPr>
            <p:cNvPr name="Group 62" id="62"/>
            <p:cNvGrpSpPr/>
            <p:nvPr/>
          </p:nvGrpSpPr>
          <p:grpSpPr>
            <a:xfrm rot="0">
              <a:off x="4349555" y="0"/>
              <a:ext cx="509817" cy="521142"/>
              <a:chOff x="0" y="0"/>
              <a:chExt cx="100705" cy="102942"/>
            </a:xfrm>
          </p:grpSpPr>
          <p:sp>
            <p:nvSpPr>
              <p:cNvPr name="Freeform 63" id="63"/>
              <p:cNvSpPr/>
              <p:nvPr/>
            </p:nvSpPr>
            <p:spPr>
              <a:xfrm flipH="false" flipV="false" rot="0">
                <a:off x="0" y="0"/>
                <a:ext cx="100705" cy="102942"/>
              </a:xfrm>
              <a:custGeom>
                <a:avLst/>
                <a:gdLst/>
                <a:ahLst/>
                <a:cxnLst/>
                <a:rect r="r" b="b" t="t" l="l"/>
                <a:pathLst>
                  <a:path h="102942" w="100705">
                    <a:moveTo>
                      <a:pt x="0" y="0"/>
                    </a:moveTo>
                    <a:lnTo>
                      <a:pt x="100705" y="0"/>
                    </a:lnTo>
                    <a:lnTo>
                      <a:pt x="100705" y="102942"/>
                    </a:lnTo>
                    <a:lnTo>
                      <a:pt x="0" y="102942"/>
                    </a:lnTo>
                    <a:close/>
                  </a:path>
                </a:pathLst>
              </a:custGeom>
              <a:solidFill>
                <a:srgbClr val="FFFFFF"/>
              </a:solidFill>
              <a:ln w="38100" cap="sq">
                <a:solidFill>
                  <a:srgbClr val="000000"/>
                </a:solidFill>
                <a:prstDash val="solid"/>
                <a:miter/>
              </a:ln>
            </p:spPr>
          </p:sp>
          <p:sp>
            <p:nvSpPr>
              <p:cNvPr name="TextBox 64" id="64"/>
              <p:cNvSpPr txBox="true"/>
              <p:nvPr/>
            </p:nvSpPr>
            <p:spPr>
              <a:xfrm>
                <a:off x="0" y="47625"/>
                <a:ext cx="100705" cy="55317"/>
              </a:xfrm>
              <a:prstGeom prst="rect">
                <a:avLst/>
              </a:prstGeom>
            </p:spPr>
            <p:txBody>
              <a:bodyPr anchor="ctr" rtlCol="false" tIns="50800" lIns="50800" bIns="50800" rIns="50800"/>
              <a:lstStyle/>
              <a:p>
                <a:pPr algn="ctr">
                  <a:lnSpc>
                    <a:spcPts val="1935"/>
                  </a:lnSpc>
                </a:pPr>
              </a:p>
            </p:txBody>
          </p:sp>
        </p:grpSp>
        <p:sp>
          <p:nvSpPr>
            <p:cNvPr name="TextBox 65" id="65"/>
            <p:cNvSpPr txBox="true"/>
            <p:nvPr/>
          </p:nvSpPr>
          <p:spPr>
            <a:xfrm rot="0">
              <a:off x="1572015" y="126516"/>
              <a:ext cx="682040" cy="36653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X</a:t>
              </a:r>
            </a:p>
          </p:txBody>
        </p:sp>
        <p:sp>
          <p:nvSpPr>
            <p:cNvPr name="TextBox 66" id="66"/>
            <p:cNvSpPr txBox="true"/>
            <p:nvPr/>
          </p:nvSpPr>
          <p:spPr>
            <a:xfrm rot="0">
              <a:off x="4263443" y="126516"/>
              <a:ext cx="682040" cy="36653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X</a:t>
              </a:r>
            </a:p>
          </p:txBody>
        </p:sp>
      </p:grpSp>
      <p:grpSp>
        <p:nvGrpSpPr>
          <p:cNvPr name="Group 67" id="67"/>
          <p:cNvGrpSpPr/>
          <p:nvPr/>
        </p:nvGrpSpPr>
        <p:grpSpPr>
          <a:xfrm rot="0">
            <a:off x="15679212" y="2456282"/>
            <a:ext cx="382363" cy="390856"/>
            <a:chOff x="0" y="0"/>
            <a:chExt cx="100705" cy="102942"/>
          </a:xfrm>
        </p:grpSpPr>
        <p:sp>
          <p:nvSpPr>
            <p:cNvPr name="Freeform 68" id="68"/>
            <p:cNvSpPr/>
            <p:nvPr/>
          </p:nvSpPr>
          <p:spPr>
            <a:xfrm flipH="false" flipV="false" rot="0">
              <a:off x="0" y="0"/>
              <a:ext cx="100705" cy="102942"/>
            </a:xfrm>
            <a:custGeom>
              <a:avLst/>
              <a:gdLst/>
              <a:ahLst/>
              <a:cxnLst/>
              <a:rect r="r" b="b" t="t" l="l"/>
              <a:pathLst>
                <a:path h="102942" w="100705">
                  <a:moveTo>
                    <a:pt x="0" y="0"/>
                  </a:moveTo>
                  <a:lnTo>
                    <a:pt x="100705" y="0"/>
                  </a:lnTo>
                  <a:lnTo>
                    <a:pt x="100705" y="102942"/>
                  </a:lnTo>
                  <a:lnTo>
                    <a:pt x="0" y="102942"/>
                  </a:lnTo>
                  <a:close/>
                </a:path>
              </a:pathLst>
            </a:custGeom>
            <a:solidFill>
              <a:srgbClr val="FFFFFF"/>
            </a:solidFill>
            <a:ln w="38100" cap="sq">
              <a:solidFill>
                <a:srgbClr val="000000"/>
              </a:solidFill>
              <a:prstDash val="solid"/>
              <a:miter/>
            </a:ln>
          </p:spPr>
        </p:sp>
        <p:sp>
          <p:nvSpPr>
            <p:cNvPr name="TextBox 69" id="69"/>
            <p:cNvSpPr txBox="true"/>
            <p:nvPr/>
          </p:nvSpPr>
          <p:spPr>
            <a:xfrm>
              <a:off x="0" y="47625"/>
              <a:ext cx="100705" cy="55317"/>
            </a:xfrm>
            <a:prstGeom prst="rect">
              <a:avLst/>
            </a:prstGeom>
          </p:spPr>
          <p:txBody>
            <a:bodyPr anchor="ctr" rtlCol="false" tIns="50800" lIns="50800" bIns="50800" rIns="50800"/>
            <a:lstStyle/>
            <a:p>
              <a:pPr algn="ctr">
                <a:lnSpc>
                  <a:spcPts val="1935"/>
                </a:lnSpc>
              </a:pPr>
            </a:p>
          </p:txBody>
        </p:sp>
      </p:grpSp>
      <p:sp>
        <p:nvSpPr>
          <p:cNvPr name="TextBox 70" id="70"/>
          <p:cNvSpPr txBox="true"/>
          <p:nvPr/>
        </p:nvSpPr>
        <p:spPr>
          <a:xfrm rot="0">
            <a:off x="16061575" y="2556670"/>
            <a:ext cx="1827390"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BANK INFO</a:t>
            </a:r>
          </a:p>
        </p:txBody>
      </p:sp>
      <p:grpSp>
        <p:nvGrpSpPr>
          <p:cNvPr name="Group 71" id="71"/>
          <p:cNvGrpSpPr/>
          <p:nvPr/>
        </p:nvGrpSpPr>
        <p:grpSpPr>
          <a:xfrm rot="0">
            <a:off x="17743543" y="2456282"/>
            <a:ext cx="382363" cy="390856"/>
            <a:chOff x="0" y="0"/>
            <a:chExt cx="100705" cy="102942"/>
          </a:xfrm>
        </p:grpSpPr>
        <p:sp>
          <p:nvSpPr>
            <p:cNvPr name="Freeform 72" id="72"/>
            <p:cNvSpPr/>
            <p:nvPr/>
          </p:nvSpPr>
          <p:spPr>
            <a:xfrm flipH="false" flipV="false" rot="0">
              <a:off x="0" y="0"/>
              <a:ext cx="100705" cy="102942"/>
            </a:xfrm>
            <a:custGeom>
              <a:avLst/>
              <a:gdLst/>
              <a:ahLst/>
              <a:cxnLst/>
              <a:rect r="r" b="b" t="t" l="l"/>
              <a:pathLst>
                <a:path h="102942" w="100705">
                  <a:moveTo>
                    <a:pt x="0" y="0"/>
                  </a:moveTo>
                  <a:lnTo>
                    <a:pt x="100705" y="0"/>
                  </a:lnTo>
                  <a:lnTo>
                    <a:pt x="100705" y="102942"/>
                  </a:lnTo>
                  <a:lnTo>
                    <a:pt x="0" y="102942"/>
                  </a:lnTo>
                  <a:close/>
                </a:path>
              </a:pathLst>
            </a:custGeom>
            <a:solidFill>
              <a:srgbClr val="FFFFFF"/>
            </a:solidFill>
            <a:ln w="38100" cap="sq">
              <a:solidFill>
                <a:srgbClr val="000000"/>
              </a:solidFill>
              <a:prstDash val="solid"/>
              <a:miter/>
            </a:ln>
          </p:spPr>
        </p:sp>
        <p:sp>
          <p:nvSpPr>
            <p:cNvPr name="TextBox 73" id="73"/>
            <p:cNvSpPr txBox="true"/>
            <p:nvPr/>
          </p:nvSpPr>
          <p:spPr>
            <a:xfrm>
              <a:off x="0" y="47625"/>
              <a:ext cx="100705" cy="55317"/>
            </a:xfrm>
            <a:prstGeom prst="rect">
              <a:avLst/>
            </a:prstGeom>
          </p:spPr>
          <p:txBody>
            <a:bodyPr anchor="ctr" rtlCol="false" tIns="50800" lIns="50800" bIns="50800" rIns="50800"/>
            <a:lstStyle/>
            <a:p>
              <a:pPr algn="ctr">
                <a:lnSpc>
                  <a:spcPts val="1935"/>
                </a:lnSpc>
              </a:pPr>
            </a:p>
          </p:txBody>
        </p:sp>
      </p:grpSp>
      <p:sp>
        <p:nvSpPr>
          <p:cNvPr name="AutoShape 74" id="74"/>
          <p:cNvSpPr/>
          <p:nvPr/>
        </p:nvSpPr>
        <p:spPr>
          <a:xfrm>
            <a:off x="-1002664" y="1783129"/>
            <a:ext cx="19443064" cy="0"/>
          </a:xfrm>
          <a:prstGeom prst="line">
            <a:avLst/>
          </a:prstGeom>
          <a:ln cap="flat" w="38100">
            <a:solidFill>
              <a:srgbClr val="D4B4FA"/>
            </a:solidFill>
            <a:prstDash val="solid"/>
            <a:headEnd type="none" len="sm" w="sm"/>
            <a:tailEnd type="none" len="sm" w="sm"/>
          </a:ln>
        </p:spPr>
      </p:sp>
      <p:sp>
        <p:nvSpPr>
          <p:cNvPr name="AutoShape 75" id="75"/>
          <p:cNvSpPr/>
          <p:nvPr/>
        </p:nvSpPr>
        <p:spPr>
          <a:xfrm flipH="true">
            <a:off x="4271563" y="1757994"/>
            <a:ext cx="19050" cy="6986642"/>
          </a:xfrm>
          <a:prstGeom prst="line">
            <a:avLst/>
          </a:prstGeom>
          <a:ln cap="flat" w="38100">
            <a:solidFill>
              <a:srgbClr val="D4B4FA"/>
            </a:solidFill>
            <a:prstDash val="solid"/>
            <a:headEnd type="none" len="sm" w="sm"/>
            <a:tailEnd type="none" len="sm" w="sm"/>
          </a:ln>
        </p:spPr>
      </p:sp>
      <p:sp>
        <p:nvSpPr>
          <p:cNvPr name="AutoShape 76" id="76"/>
          <p:cNvSpPr/>
          <p:nvPr/>
        </p:nvSpPr>
        <p:spPr>
          <a:xfrm flipH="true">
            <a:off x="13965619" y="1783233"/>
            <a:ext cx="19050" cy="6986642"/>
          </a:xfrm>
          <a:prstGeom prst="line">
            <a:avLst/>
          </a:prstGeom>
          <a:ln cap="flat" w="38100">
            <a:solidFill>
              <a:srgbClr val="D4B4FA"/>
            </a:solidFill>
            <a:prstDash val="solid"/>
            <a:headEnd type="none" len="sm" w="sm"/>
            <a:tailEnd type="none" len="sm" w="sm"/>
          </a:ln>
        </p:spPr>
      </p:sp>
      <p:sp>
        <p:nvSpPr>
          <p:cNvPr name="AutoShape 77" id="77"/>
          <p:cNvSpPr/>
          <p:nvPr/>
        </p:nvSpPr>
        <p:spPr>
          <a:xfrm flipH="true">
            <a:off x="9976700" y="1783181"/>
            <a:ext cx="19050" cy="6986642"/>
          </a:xfrm>
          <a:prstGeom prst="line">
            <a:avLst/>
          </a:prstGeom>
          <a:ln cap="flat" w="38100">
            <a:solidFill>
              <a:srgbClr val="D4B4FA"/>
            </a:solidFill>
            <a:prstDash val="solid"/>
            <a:headEnd type="none" len="sm" w="sm"/>
            <a:tailEnd type="none" len="sm" w="sm"/>
          </a:ln>
        </p:spPr>
      </p:sp>
      <p:sp>
        <p:nvSpPr>
          <p:cNvPr name="AutoShape 78" id="78"/>
          <p:cNvSpPr/>
          <p:nvPr/>
        </p:nvSpPr>
        <p:spPr>
          <a:xfrm flipH="true">
            <a:off x="6817220" y="1757942"/>
            <a:ext cx="19050" cy="6986642"/>
          </a:xfrm>
          <a:prstGeom prst="line">
            <a:avLst/>
          </a:prstGeom>
          <a:ln cap="flat" w="38100">
            <a:solidFill>
              <a:srgbClr val="D4B4FA"/>
            </a:solidFill>
            <a:prstDash val="solid"/>
            <a:headEnd type="none" len="sm" w="sm"/>
            <a:tailEnd type="none" len="sm" w="sm"/>
          </a:ln>
        </p:spPr>
      </p:sp>
      <p:sp>
        <p:nvSpPr>
          <p:cNvPr name="TextBox 79" id="79"/>
          <p:cNvSpPr txBox="true"/>
          <p:nvPr/>
        </p:nvSpPr>
        <p:spPr>
          <a:xfrm rot="0">
            <a:off x="390817" y="441766"/>
            <a:ext cx="14235982" cy="1070826"/>
          </a:xfrm>
          <a:prstGeom prst="rect">
            <a:avLst/>
          </a:prstGeom>
        </p:spPr>
        <p:txBody>
          <a:bodyPr anchor="t" rtlCol="false" tIns="0" lIns="0" bIns="0" rIns="0">
            <a:spAutoFit/>
          </a:bodyPr>
          <a:lstStyle/>
          <a:p>
            <a:pPr algn="ctr">
              <a:lnSpc>
                <a:spcPts val="7311"/>
              </a:lnSpc>
            </a:pPr>
            <a:r>
              <a:rPr lang="en-US" sz="7777">
                <a:solidFill>
                  <a:srgbClr val="0202A5"/>
                </a:solidFill>
                <a:latin typeface="Jingleberry"/>
              </a:rPr>
              <a:t>How to fill out expenses: Examples</a:t>
            </a:r>
          </a:p>
        </p:txBody>
      </p:sp>
      <p:sp>
        <p:nvSpPr>
          <p:cNvPr name="TextBox 80" id="80"/>
          <p:cNvSpPr txBox="true"/>
          <p:nvPr/>
        </p:nvSpPr>
        <p:spPr>
          <a:xfrm rot="0">
            <a:off x="524027" y="2193288"/>
            <a:ext cx="3102330"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EXPENSE/VENDOR</a:t>
            </a:r>
          </a:p>
        </p:txBody>
      </p:sp>
      <p:sp>
        <p:nvSpPr>
          <p:cNvPr name="TextBox 81" id="81"/>
          <p:cNvSpPr txBox="true"/>
          <p:nvPr/>
        </p:nvSpPr>
        <p:spPr>
          <a:xfrm rot="0">
            <a:off x="6855320" y="2193288"/>
            <a:ext cx="3102330"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TOTAL PAID</a:t>
            </a:r>
          </a:p>
        </p:txBody>
      </p:sp>
      <p:sp>
        <p:nvSpPr>
          <p:cNvPr name="TextBox 82" id="82"/>
          <p:cNvSpPr txBox="true"/>
          <p:nvPr/>
        </p:nvSpPr>
        <p:spPr>
          <a:xfrm rot="0">
            <a:off x="10429519" y="2193288"/>
            <a:ext cx="3102330"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DATE PAID OR MONTHS</a:t>
            </a:r>
          </a:p>
        </p:txBody>
      </p:sp>
      <p:sp>
        <p:nvSpPr>
          <p:cNvPr name="TextBox 83" id="83"/>
          <p:cNvSpPr txBox="true"/>
          <p:nvPr/>
        </p:nvSpPr>
        <p:spPr>
          <a:xfrm rot="0">
            <a:off x="584616" y="3474249"/>
            <a:ext cx="3102330"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ALASKA SBDC TRAINING</a:t>
            </a:r>
          </a:p>
        </p:txBody>
      </p:sp>
      <p:sp>
        <p:nvSpPr>
          <p:cNvPr name="TextBox 84" id="84"/>
          <p:cNvSpPr txBox="true"/>
          <p:nvPr/>
        </p:nvSpPr>
        <p:spPr>
          <a:xfrm rot="0">
            <a:off x="387350" y="4584968"/>
            <a:ext cx="3496863"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AGC ANNUAL MEMBERSHIP</a:t>
            </a:r>
          </a:p>
        </p:txBody>
      </p:sp>
      <p:sp>
        <p:nvSpPr>
          <p:cNvPr name="TextBox 85" id="85"/>
          <p:cNvSpPr txBox="true"/>
          <p:nvPr/>
        </p:nvSpPr>
        <p:spPr>
          <a:xfrm rot="0">
            <a:off x="584616" y="5810217"/>
            <a:ext cx="3102330"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INTUIT TAX PREPARATION</a:t>
            </a:r>
          </a:p>
        </p:txBody>
      </p:sp>
      <p:sp>
        <p:nvSpPr>
          <p:cNvPr name="TextBox 86" id="86"/>
          <p:cNvSpPr txBox="true"/>
          <p:nvPr/>
        </p:nvSpPr>
        <p:spPr>
          <a:xfrm rot="0">
            <a:off x="584616" y="8285425"/>
            <a:ext cx="3102330"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QUICKBOOKS</a:t>
            </a:r>
          </a:p>
        </p:txBody>
      </p:sp>
      <p:sp>
        <p:nvSpPr>
          <p:cNvPr name="TextBox 87" id="87"/>
          <p:cNvSpPr txBox="true"/>
          <p:nvPr/>
        </p:nvSpPr>
        <p:spPr>
          <a:xfrm rot="0">
            <a:off x="5040065" y="3452080"/>
            <a:ext cx="1063980"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$0.00</a:t>
            </a:r>
          </a:p>
        </p:txBody>
      </p:sp>
      <p:sp>
        <p:nvSpPr>
          <p:cNvPr name="TextBox 88" id="88"/>
          <p:cNvSpPr txBox="true"/>
          <p:nvPr/>
        </p:nvSpPr>
        <p:spPr>
          <a:xfrm rot="0">
            <a:off x="4902553" y="4584968"/>
            <a:ext cx="1339004"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$150.00</a:t>
            </a:r>
          </a:p>
        </p:txBody>
      </p:sp>
      <p:sp>
        <p:nvSpPr>
          <p:cNvPr name="TextBox 89" id="89"/>
          <p:cNvSpPr txBox="true"/>
          <p:nvPr/>
        </p:nvSpPr>
        <p:spPr>
          <a:xfrm rot="0">
            <a:off x="5040065" y="5667375"/>
            <a:ext cx="1063980"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$50.00</a:t>
            </a:r>
          </a:p>
        </p:txBody>
      </p:sp>
      <p:sp>
        <p:nvSpPr>
          <p:cNvPr name="TextBox 90" id="90"/>
          <p:cNvSpPr txBox="true"/>
          <p:nvPr/>
        </p:nvSpPr>
        <p:spPr>
          <a:xfrm rot="0">
            <a:off x="5040065" y="7012255"/>
            <a:ext cx="1063980"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$60.00</a:t>
            </a:r>
          </a:p>
        </p:txBody>
      </p:sp>
      <p:sp>
        <p:nvSpPr>
          <p:cNvPr name="TextBox 91" id="91"/>
          <p:cNvSpPr txBox="true"/>
          <p:nvPr/>
        </p:nvSpPr>
        <p:spPr>
          <a:xfrm rot="0">
            <a:off x="5040065" y="8297859"/>
            <a:ext cx="1063980"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$35.00</a:t>
            </a:r>
          </a:p>
        </p:txBody>
      </p:sp>
      <p:sp>
        <p:nvSpPr>
          <p:cNvPr name="TextBox 92" id="92"/>
          <p:cNvSpPr txBox="true"/>
          <p:nvPr/>
        </p:nvSpPr>
        <p:spPr>
          <a:xfrm rot="0">
            <a:off x="7798295" y="3452080"/>
            <a:ext cx="1216380"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$100.00</a:t>
            </a:r>
          </a:p>
        </p:txBody>
      </p:sp>
      <p:sp>
        <p:nvSpPr>
          <p:cNvPr name="TextBox 93" id="93"/>
          <p:cNvSpPr txBox="true"/>
          <p:nvPr/>
        </p:nvSpPr>
        <p:spPr>
          <a:xfrm rot="0">
            <a:off x="7798295" y="4584968"/>
            <a:ext cx="1216380"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$150.00</a:t>
            </a:r>
          </a:p>
        </p:txBody>
      </p:sp>
      <p:sp>
        <p:nvSpPr>
          <p:cNvPr name="TextBox 94" id="94"/>
          <p:cNvSpPr txBox="true"/>
          <p:nvPr/>
        </p:nvSpPr>
        <p:spPr>
          <a:xfrm rot="0">
            <a:off x="7714599" y="5667375"/>
            <a:ext cx="1383773"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$200.00</a:t>
            </a:r>
          </a:p>
        </p:txBody>
      </p:sp>
      <p:sp>
        <p:nvSpPr>
          <p:cNvPr name="TextBox 95" id="95"/>
          <p:cNvSpPr txBox="true"/>
          <p:nvPr/>
        </p:nvSpPr>
        <p:spPr>
          <a:xfrm rot="0">
            <a:off x="7798295" y="7012255"/>
            <a:ext cx="1216380"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$300.00</a:t>
            </a:r>
          </a:p>
        </p:txBody>
      </p:sp>
      <p:sp>
        <p:nvSpPr>
          <p:cNvPr name="TextBox 96" id="96"/>
          <p:cNvSpPr txBox="true"/>
          <p:nvPr/>
        </p:nvSpPr>
        <p:spPr>
          <a:xfrm rot="0">
            <a:off x="7864335" y="8230293"/>
            <a:ext cx="1084299"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$105.00</a:t>
            </a:r>
          </a:p>
        </p:txBody>
      </p:sp>
      <p:sp>
        <p:nvSpPr>
          <p:cNvPr name="TextBox 97" id="97"/>
          <p:cNvSpPr txBox="true"/>
          <p:nvPr/>
        </p:nvSpPr>
        <p:spPr>
          <a:xfrm rot="0">
            <a:off x="11066443" y="3396948"/>
            <a:ext cx="1828483"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10/01/2023</a:t>
            </a:r>
          </a:p>
        </p:txBody>
      </p:sp>
      <p:sp>
        <p:nvSpPr>
          <p:cNvPr name="TextBox 98" id="98"/>
          <p:cNvSpPr txBox="true"/>
          <p:nvPr/>
        </p:nvSpPr>
        <p:spPr>
          <a:xfrm rot="0">
            <a:off x="11096269" y="4417841"/>
            <a:ext cx="1768830"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12/15/2023</a:t>
            </a:r>
          </a:p>
        </p:txBody>
      </p:sp>
      <p:sp>
        <p:nvSpPr>
          <p:cNvPr name="TextBox 99" id="99"/>
          <p:cNvSpPr txBox="true"/>
          <p:nvPr/>
        </p:nvSpPr>
        <p:spPr>
          <a:xfrm rot="0">
            <a:off x="10734319" y="5755617"/>
            <a:ext cx="2492730"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JANUARY TO APRIL</a:t>
            </a:r>
          </a:p>
        </p:txBody>
      </p:sp>
      <p:sp>
        <p:nvSpPr>
          <p:cNvPr name="TextBox 100" id="100"/>
          <p:cNvSpPr txBox="true"/>
          <p:nvPr/>
        </p:nvSpPr>
        <p:spPr>
          <a:xfrm rot="0">
            <a:off x="10800994" y="7044341"/>
            <a:ext cx="2359380"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JANUARY TO MAY</a:t>
            </a:r>
          </a:p>
        </p:txBody>
      </p:sp>
      <p:sp>
        <p:nvSpPr>
          <p:cNvPr name="TextBox 101" id="101"/>
          <p:cNvSpPr txBox="true"/>
          <p:nvPr/>
        </p:nvSpPr>
        <p:spPr>
          <a:xfrm rot="0">
            <a:off x="10600969" y="8142550"/>
            <a:ext cx="2759430"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OCTOBER TO MARCH</a:t>
            </a:r>
          </a:p>
        </p:txBody>
      </p:sp>
      <p:sp>
        <p:nvSpPr>
          <p:cNvPr name="TextBox 102" id="102"/>
          <p:cNvSpPr txBox="true"/>
          <p:nvPr/>
        </p:nvSpPr>
        <p:spPr>
          <a:xfrm rot="0">
            <a:off x="14435618" y="2584144"/>
            <a:ext cx="1423432" cy="262994"/>
          </a:xfrm>
          <a:prstGeom prst="rect">
            <a:avLst/>
          </a:prstGeom>
        </p:spPr>
        <p:txBody>
          <a:bodyPr anchor="t" rtlCol="false" tIns="0" lIns="0" bIns="0" rIns="0">
            <a:spAutoFit/>
          </a:bodyPr>
          <a:lstStyle/>
          <a:p>
            <a:pPr algn="ctr">
              <a:lnSpc>
                <a:spcPts val="1935"/>
              </a:lnSpc>
            </a:pPr>
            <a:r>
              <a:rPr lang="en-US" sz="2059">
                <a:solidFill>
                  <a:srgbClr val="000000"/>
                </a:solidFill>
                <a:latin typeface="Lazydog"/>
              </a:rPr>
              <a:t>INVOICE</a:t>
            </a:r>
          </a:p>
        </p:txBody>
      </p:sp>
      <p:sp>
        <p:nvSpPr>
          <p:cNvPr name="Freeform 103" id="103"/>
          <p:cNvSpPr/>
          <p:nvPr/>
        </p:nvSpPr>
        <p:spPr>
          <a:xfrm flipH="false" flipV="false" rot="1644266">
            <a:off x="3170919" y="8539137"/>
            <a:ext cx="3227755" cy="2605678"/>
          </a:xfrm>
          <a:custGeom>
            <a:avLst/>
            <a:gdLst/>
            <a:ahLst/>
            <a:cxnLst/>
            <a:rect r="r" b="b" t="t" l="l"/>
            <a:pathLst>
              <a:path h="2605678" w="3227755">
                <a:moveTo>
                  <a:pt x="0" y="0"/>
                </a:moveTo>
                <a:lnTo>
                  <a:pt x="3227755" y="0"/>
                </a:lnTo>
                <a:lnTo>
                  <a:pt x="3227755" y="2605678"/>
                </a:lnTo>
                <a:lnTo>
                  <a:pt x="0" y="26056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4" id="104"/>
          <p:cNvSpPr/>
          <p:nvPr/>
        </p:nvSpPr>
        <p:spPr>
          <a:xfrm flipH="false" flipV="false" rot="0">
            <a:off x="15344773" y="50105"/>
            <a:ext cx="2401657" cy="1943158"/>
          </a:xfrm>
          <a:custGeom>
            <a:avLst/>
            <a:gdLst/>
            <a:ahLst/>
            <a:cxnLst/>
            <a:rect r="r" b="b" t="t" l="l"/>
            <a:pathLst>
              <a:path h="1943158" w="2401657">
                <a:moveTo>
                  <a:pt x="0" y="0"/>
                </a:moveTo>
                <a:lnTo>
                  <a:pt x="2401656" y="0"/>
                </a:lnTo>
                <a:lnTo>
                  <a:pt x="2401656" y="1943158"/>
                </a:lnTo>
                <a:lnTo>
                  <a:pt x="0" y="194315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5" id="105"/>
          <p:cNvSpPr/>
          <p:nvPr/>
        </p:nvSpPr>
        <p:spPr>
          <a:xfrm flipH="false" flipV="false" rot="-639695">
            <a:off x="9198521" y="4279271"/>
            <a:ext cx="1594458" cy="1615013"/>
          </a:xfrm>
          <a:custGeom>
            <a:avLst/>
            <a:gdLst/>
            <a:ahLst/>
            <a:cxnLst/>
            <a:rect r="r" b="b" t="t" l="l"/>
            <a:pathLst>
              <a:path h="1615013" w="1594458">
                <a:moveTo>
                  <a:pt x="0" y="0"/>
                </a:moveTo>
                <a:lnTo>
                  <a:pt x="1594458" y="0"/>
                </a:lnTo>
                <a:lnTo>
                  <a:pt x="1594458" y="1615013"/>
                </a:lnTo>
                <a:lnTo>
                  <a:pt x="0" y="16150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6" id="106"/>
          <p:cNvSpPr/>
          <p:nvPr/>
        </p:nvSpPr>
        <p:spPr>
          <a:xfrm flipH="false" flipV="false" rot="1849720">
            <a:off x="-404317" y="1045122"/>
            <a:ext cx="1693526" cy="1425641"/>
          </a:xfrm>
          <a:custGeom>
            <a:avLst/>
            <a:gdLst/>
            <a:ahLst/>
            <a:cxnLst/>
            <a:rect r="r" b="b" t="t" l="l"/>
            <a:pathLst>
              <a:path h="1425641" w="1693526">
                <a:moveTo>
                  <a:pt x="0" y="0"/>
                </a:moveTo>
                <a:lnTo>
                  <a:pt x="1693526" y="0"/>
                </a:lnTo>
                <a:lnTo>
                  <a:pt x="1693526" y="1425641"/>
                </a:lnTo>
                <a:lnTo>
                  <a:pt x="0" y="142564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7" id="107"/>
          <p:cNvSpPr/>
          <p:nvPr/>
        </p:nvSpPr>
        <p:spPr>
          <a:xfrm flipH="false" flipV="false" rot="-1167582">
            <a:off x="12936524" y="8220697"/>
            <a:ext cx="2058189" cy="2264008"/>
          </a:xfrm>
          <a:custGeom>
            <a:avLst/>
            <a:gdLst/>
            <a:ahLst/>
            <a:cxnLst/>
            <a:rect r="r" b="b" t="t" l="l"/>
            <a:pathLst>
              <a:path h="2264008" w="2058189">
                <a:moveTo>
                  <a:pt x="0" y="0"/>
                </a:moveTo>
                <a:lnTo>
                  <a:pt x="2058190" y="0"/>
                </a:lnTo>
                <a:lnTo>
                  <a:pt x="2058190" y="2264008"/>
                </a:lnTo>
                <a:lnTo>
                  <a:pt x="0" y="226400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3"/>
            <a:stretch>
              <a:fillRect l="-82671" t="0" r="-82671" b="0"/>
            </a:stretch>
          </a:blipFill>
        </p:spPr>
      </p:sp>
      <p:sp>
        <p:nvSpPr>
          <p:cNvPr name="Freeform 3" id="3"/>
          <p:cNvSpPr/>
          <p:nvPr/>
        </p:nvSpPr>
        <p:spPr>
          <a:xfrm flipH="false" flipV="false" rot="4783561">
            <a:off x="-1001091" y="703606"/>
            <a:ext cx="8669298" cy="8669298"/>
          </a:xfrm>
          <a:custGeom>
            <a:avLst/>
            <a:gdLst/>
            <a:ahLst/>
            <a:cxnLst/>
            <a:rect r="r" b="b" t="t" l="l"/>
            <a:pathLst>
              <a:path h="8669298" w="8669298">
                <a:moveTo>
                  <a:pt x="0" y="0"/>
                </a:moveTo>
                <a:lnTo>
                  <a:pt x="8669298" y="0"/>
                </a:lnTo>
                <a:lnTo>
                  <a:pt x="8669298" y="8669298"/>
                </a:lnTo>
                <a:lnTo>
                  <a:pt x="0" y="866929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4783561">
            <a:off x="10579828" y="3615856"/>
            <a:ext cx="8669298" cy="8669298"/>
          </a:xfrm>
          <a:custGeom>
            <a:avLst/>
            <a:gdLst/>
            <a:ahLst/>
            <a:cxnLst/>
            <a:rect r="r" b="b" t="t" l="l"/>
            <a:pathLst>
              <a:path h="8669298" w="8669298">
                <a:moveTo>
                  <a:pt x="0" y="0"/>
                </a:moveTo>
                <a:lnTo>
                  <a:pt x="8669298" y="0"/>
                </a:lnTo>
                <a:lnTo>
                  <a:pt x="8669298" y="8669298"/>
                </a:lnTo>
                <a:lnTo>
                  <a:pt x="0" y="866929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4783561">
            <a:off x="4554928" y="2375819"/>
            <a:ext cx="8669298" cy="8669298"/>
          </a:xfrm>
          <a:custGeom>
            <a:avLst/>
            <a:gdLst/>
            <a:ahLst/>
            <a:cxnLst/>
            <a:rect r="r" b="b" t="t" l="l"/>
            <a:pathLst>
              <a:path h="8669298" w="8669298">
                <a:moveTo>
                  <a:pt x="0" y="0"/>
                </a:moveTo>
                <a:lnTo>
                  <a:pt x="8669298" y="0"/>
                </a:lnTo>
                <a:lnTo>
                  <a:pt x="8669298" y="8669297"/>
                </a:lnTo>
                <a:lnTo>
                  <a:pt x="0" y="86692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624561" y="848253"/>
            <a:ext cx="15494504" cy="1866993"/>
          </a:xfrm>
          <a:prstGeom prst="rect">
            <a:avLst/>
          </a:prstGeom>
        </p:spPr>
        <p:txBody>
          <a:bodyPr anchor="t" rtlCol="false" tIns="0" lIns="0" bIns="0" rIns="0">
            <a:spAutoFit/>
          </a:bodyPr>
          <a:lstStyle/>
          <a:p>
            <a:pPr algn="ctr">
              <a:lnSpc>
                <a:spcPts val="12868"/>
              </a:lnSpc>
            </a:pPr>
            <a:r>
              <a:rPr lang="en-US" sz="13690">
                <a:solidFill>
                  <a:srgbClr val="0202A5"/>
                </a:solidFill>
                <a:latin typeface="Jingleberry"/>
              </a:rPr>
              <a:t>Before you submit</a:t>
            </a:r>
          </a:p>
        </p:txBody>
      </p:sp>
      <p:sp>
        <p:nvSpPr>
          <p:cNvPr name="TextBox 7" id="7"/>
          <p:cNvSpPr txBox="true"/>
          <p:nvPr/>
        </p:nvSpPr>
        <p:spPr>
          <a:xfrm rot="0">
            <a:off x="1221792" y="3349639"/>
            <a:ext cx="4634348" cy="2849956"/>
          </a:xfrm>
          <a:prstGeom prst="rect">
            <a:avLst/>
          </a:prstGeom>
        </p:spPr>
        <p:txBody>
          <a:bodyPr anchor="t" rtlCol="false" tIns="0" lIns="0" bIns="0" rIns="0">
            <a:spAutoFit/>
          </a:bodyPr>
          <a:lstStyle/>
          <a:p>
            <a:pPr>
              <a:lnSpc>
                <a:spcPts val="5733"/>
              </a:lnSpc>
            </a:pPr>
            <a:r>
              <a:rPr lang="en-US" sz="3796">
                <a:solidFill>
                  <a:srgbClr val="000000"/>
                </a:solidFill>
                <a:latin typeface="Lazydog"/>
              </a:rPr>
              <a:t>COMPLETE ALL SECTIONS OF THE FORM ACCURATELY AND LEGIBLY</a:t>
            </a:r>
          </a:p>
        </p:txBody>
      </p:sp>
      <p:sp>
        <p:nvSpPr>
          <p:cNvPr name="TextBox 8" id="8"/>
          <p:cNvSpPr txBox="true"/>
          <p:nvPr/>
        </p:nvSpPr>
        <p:spPr>
          <a:xfrm rot="0">
            <a:off x="7072589" y="4771260"/>
            <a:ext cx="4486713" cy="3300165"/>
          </a:xfrm>
          <a:prstGeom prst="rect">
            <a:avLst/>
          </a:prstGeom>
        </p:spPr>
        <p:txBody>
          <a:bodyPr anchor="t" rtlCol="false" tIns="0" lIns="0" bIns="0" rIns="0">
            <a:spAutoFit/>
          </a:bodyPr>
          <a:lstStyle/>
          <a:p>
            <a:pPr>
              <a:lnSpc>
                <a:spcPts val="5290"/>
              </a:lnSpc>
            </a:pPr>
            <a:r>
              <a:rPr lang="en-US" sz="3503">
                <a:solidFill>
                  <a:srgbClr val="000000"/>
                </a:solidFill>
                <a:latin typeface="Lazydog"/>
              </a:rPr>
              <a:t>PROVIDE DETAILED AND CLEAR INFORMATION FOR EACH REIMBURSABLE EXPENSE</a:t>
            </a:r>
          </a:p>
        </p:txBody>
      </p:sp>
      <p:sp>
        <p:nvSpPr>
          <p:cNvPr name="TextBox 9" id="9"/>
          <p:cNvSpPr txBox="true"/>
          <p:nvPr/>
        </p:nvSpPr>
        <p:spPr>
          <a:xfrm rot="0">
            <a:off x="11821373" y="6978414"/>
            <a:ext cx="6186209" cy="2010858"/>
          </a:xfrm>
          <a:prstGeom prst="rect">
            <a:avLst/>
          </a:prstGeom>
        </p:spPr>
        <p:txBody>
          <a:bodyPr anchor="t" rtlCol="false" tIns="0" lIns="0" bIns="0" rIns="0">
            <a:spAutoFit/>
          </a:bodyPr>
          <a:lstStyle/>
          <a:p>
            <a:pPr algn="ctr">
              <a:lnSpc>
                <a:spcPts val="3107"/>
              </a:lnSpc>
            </a:pPr>
            <a:r>
              <a:rPr lang="en-US" sz="3305">
                <a:solidFill>
                  <a:srgbClr val="000000"/>
                </a:solidFill>
                <a:latin typeface="Lazydog"/>
              </a:rPr>
              <a:t>DOUBLE-CHECK THAT ATTACHED DOCUMENTS (INVOICE AND BANK INFO) ARE COMPLETE AND MATCH THE INFORMATION PROVIDED ON THE FORM</a:t>
            </a:r>
          </a:p>
        </p:txBody>
      </p:sp>
      <p:sp>
        <p:nvSpPr>
          <p:cNvPr name="Freeform 10" id="10"/>
          <p:cNvSpPr/>
          <p:nvPr/>
        </p:nvSpPr>
        <p:spPr>
          <a:xfrm flipH="false" flipV="false" rot="927825">
            <a:off x="14846602" y="358153"/>
            <a:ext cx="3238611" cy="1960832"/>
          </a:xfrm>
          <a:custGeom>
            <a:avLst/>
            <a:gdLst/>
            <a:ahLst/>
            <a:cxnLst/>
            <a:rect r="r" b="b" t="t" l="l"/>
            <a:pathLst>
              <a:path h="1960832" w="3238611">
                <a:moveTo>
                  <a:pt x="0" y="0"/>
                </a:moveTo>
                <a:lnTo>
                  <a:pt x="3238611" y="0"/>
                </a:lnTo>
                <a:lnTo>
                  <a:pt x="3238611" y="1960832"/>
                </a:lnTo>
                <a:lnTo>
                  <a:pt x="0" y="196083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4530944">
            <a:off x="-300391" y="444157"/>
            <a:ext cx="2658181" cy="2145877"/>
          </a:xfrm>
          <a:custGeom>
            <a:avLst/>
            <a:gdLst/>
            <a:ahLst/>
            <a:cxnLst/>
            <a:rect r="r" b="b" t="t" l="l"/>
            <a:pathLst>
              <a:path h="2145877" w="2658181">
                <a:moveTo>
                  <a:pt x="0" y="0"/>
                </a:moveTo>
                <a:lnTo>
                  <a:pt x="2658182" y="0"/>
                </a:lnTo>
                <a:lnTo>
                  <a:pt x="2658182" y="2145877"/>
                </a:lnTo>
                <a:lnTo>
                  <a:pt x="0" y="214587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5652981" y="8235216"/>
            <a:ext cx="3794551" cy="2890758"/>
          </a:xfrm>
          <a:custGeom>
            <a:avLst/>
            <a:gdLst/>
            <a:ahLst/>
            <a:cxnLst/>
            <a:rect r="r" b="b" t="t" l="l"/>
            <a:pathLst>
              <a:path h="2890758" w="3794551">
                <a:moveTo>
                  <a:pt x="0" y="0"/>
                </a:moveTo>
                <a:lnTo>
                  <a:pt x="3794552" y="0"/>
                </a:lnTo>
                <a:lnTo>
                  <a:pt x="3794552" y="2890758"/>
                </a:lnTo>
                <a:lnTo>
                  <a:pt x="0" y="289075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0">
            <a:off x="169164" y="6957813"/>
            <a:ext cx="1719071" cy="3329187"/>
          </a:xfrm>
          <a:custGeom>
            <a:avLst/>
            <a:gdLst/>
            <a:ahLst/>
            <a:cxnLst/>
            <a:rect r="r" b="b" t="t" l="l"/>
            <a:pathLst>
              <a:path h="3329187" w="1719071">
                <a:moveTo>
                  <a:pt x="0" y="0"/>
                </a:moveTo>
                <a:lnTo>
                  <a:pt x="1719072" y="0"/>
                </a:lnTo>
                <a:lnTo>
                  <a:pt x="1719072" y="3329187"/>
                </a:lnTo>
                <a:lnTo>
                  <a:pt x="0" y="332918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4" id="14"/>
          <p:cNvSpPr/>
          <p:nvPr/>
        </p:nvSpPr>
        <p:spPr>
          <a:xfrm flipH="false" flipV="false" rot="-2134802">
            <a:off x="16604498" y="8527713"/>
            <a:ext cx="1999356" cy="3097594"/>
          </a:xfrm>
          <a:custGeom>
            <a:avLst/>
            <a:gdLst/>
            <a:ahLst/>
            <a:cxnLst/>
            <a:rect r="r" b="b" t="t" l="l"/>
            <a:pathLst>
              <a:path h="3097594" w="1999356">
                <a:moveTo>
                  <a:pt x="0" y="0"/>
                </a:moveTo>
                <a:lnTo>
                  <a:pt x="1999356" y="0"/>
                </a:lnTo>
                <a:lnTo>
                  <a:pt x="1999356" y="3097595"/>
                </a:lnTo>
                <a:lnTo>
                  <a:pt x="0" y="309759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5" id="15"/>
          <p:cNvSpPr/>
          <p:nvPr/>
        </p:nvSpPr>
        <p:spPr>
          <a:xfrm flipH="false" flipV="false" rot="-639695">
            <a:off x="11910776" y="2620725"/>
            <a:ext cx="2518779" cy="2551249"/>
          </a:xfrm>
          <a:custGeom>
            <a:avLst/>
            <a:gdLst/>
            <a:ahLst/>
            <a:cxnLst/>
            <a:rect r="r" b="b" t="t" l="l"/>
            <a:pathLst>
              <a:path h="2551249" w="2518779">
                <a:moveTo>
                  <a:pt x="0" y="0"/>
                </a:moveTo>
                <a:lnTo>
                  <a:pt x="2518779" y="0"/>
                </a:lnTo>
                <a:lnTo>
                  <a:pt x="2518779" y="2551249"/>
                </a:lnTo>
                <a:lnTo>
                  <a:pt x="0" y="2551249"/>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82671" t="0" r="-82671" b="0"/>
            </a:stretch>
          </a:blipFill>
        </p:spPr>
      </p:sp>
      <p:sp>
        <p:nvSpPr>
          <p:cNvPr name="Freeform 3" id="3"/>
          <p:cNvSpPr/>
          <p:nvPr/>
        </p:nvSpPr>
        <p:spPr>
          <a:xfrm flipH="false" flipV="false" rot="910546">
            <a:off x="790329" y="1450738"/>
            <a:ext cx="2262351" cy="3248807"/>
          </a:xfrm>
          <a:custGeom>
            <a:avLst/>
            <a:gdLst/>
            <a:ahLst/>
            <a:cxnLst/>
            <a:rect r="r" b="b" t="t" l="l"/>
            <a:pathLst>
              <a:path h="3248807" w="2262351">
                <a:moveTo>
                  <a:pt x="0" y="0"/>
                </a:moveTo>
                <a:lnTo>
                  <a:pt x="2262351" y="0"/>
                </a:lnTo>
                <a:lnTo>
                  <a:pt x="2262351" y="3248806"/>
                </a:lnTo>
                <a:lnTo>
                  <a:pt x="0" y="32488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167582">
            <a:off x="295444" y="4727020"/>
            <a:ext cx="3933861" cy="4327247"/>
          </a:xfrm>
          <a:custGeom>
            <a:avLst/>
            <a:gdLst/>
            <a:ahLst/>
            <a:cxnLst/>
            <a:rect r="r" b="b" t="t" l="l"/>
            <a:pathLst>
              <a:path h="4327247" w="3933861">
                <a:moveTo>
                  <a:pt x="0" y="0"/>
                </a:moveTo>
                <a:lnTo>
                  <a:pt x="3933860" y="0"/>
                </a:lnTo>
                <a:lnTo>
                  <a:pt x="3933860" y="4327246"/>
                </a:lnTo>
                <a:lnTo>
                  <a:pt x="0" y="432724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pic>
        <p:nvPicPr>
          <p:cNvPr name="Picture 5" id="5">
            <a:hlinkClick action="ppaction://media"/>
          </p:cNvPr>
          <p:cNvPicPr>
            <a:picLocks noChangeAspect="true"/>
          </p:cNvPicPr>
          <p:nvPr>
            <a:videoFile r:link="rId8"/>
            <p:extLst>
              <p:ext uri="{DAA4B4D4-6D71-4841-9C94-3DE7FCFB9230}">
                <p14:media xmlns:p14="http://schemas.microsoft.com/office/powerpoint/2010/main" r:embed="rId9"/>
              </p:ext>
            </p:extLst>
          </p:nvPr>
        </p:nvPicPr>
        <p:blipFill>
          <a:blip r:embed="rId7"/>
          <a:srcRect l="0" t="0" r="0" b="0"/>
          <a:stretch>
            <a:fillRect/>
          </a:stretch>
        </p:blipFill>
        <p:spPr>
          <a:xfrm flipH="false" flipV="false" rot="0">
            <a:off x="3751266" y="1098185"/>
            <a:ext cx="13198831" cy="8090630"/>
          </a:xfrm>
          <a:prstGeom prst="rect">
            <a:avLst/>
          </a:prstGeom>
        </p:spPr>
      </p:pic>
      <p:sp>
        <p:nvSpPr>
          <p:cNvPr name="TextBox 6" id="6"/>
          <p:cNvSpPr txBox="true"/>
          <p:nvPr/>
        </p:nvSpPr>
        <p:spPr>
          <a:xfrm rot="0">
            <a:off x="1753949" y="323877"/>
            <a:ext cx="13637494" cy="841746"/>
          </a:xfrm>
          <a:prstGeom prst="rect">
            <a:avLst/>
          </a:prstGeom>
        </p:spPr>
        <p:txBody>
          <a:bodyPr anchor="t" rtlCol="false" tIns="0" lIns="0" bIns="0" rIns="0">
            <a:spAutoFit/>
          </a:bodyPr>
          <a:lstStyle/>
          <a:p>
            <a:pPr algn="ctr">
              <a:lnSpc>
                <a:spcPts val="5721"/>
              </a:lnSpc>
            </a:pPr>
            <a:r>
              <a:rPr lang="en-US" sz="6086">
                <a:solidFill>
                  <a:srgbClr val="0202A5"/>
                </a:solidFill>
                <a:latin typeface="Jingleberry"/>
              </a:rPr>
              <a:t>Where to find this form on the CRO website</a:t>
            </a:r>
          </a:p>
        </p:txBody>
      </p:sp>
      <p:sp>
        <p:nvSpPr>
          <p:cNvPr name="TextBox 7" id="7"/>
          <p:cNvSpPr txBox="true"/>
          <p:nvPr/>
        </p:nvSpPr>
        <p:spPr>
          <a:xfrm rot="0">
            <a:off x="2671357" y="9343176"/>
            <a:ext cx="15358649" cy="590308"/>
          </a:xfrm>
          <a:prstGeom prst="rect">
            <a:avLst/>
          </a:prstGeom>
        </p:spPr>
        <p:txBody>
          <a:bodyPr anchor="t" rtlCol="false" tIns="0" lIns="0" bIns="0" rIns="0">
            <a:spAutoFit/>
          </a:bodyPr>
          <a:lstStyle/>
          <a:p>
            <a:pPr algn="ctr">
              <a:lnSpc>
                <a:spcPts val="4331"/>
              </a:lnSpc>
            </a:pPr>
            <a:r>
              <a:rPr lang="en-US" sz="4608" u="sng">
                <a:solidFill>
                  <a:srgbClr val="31A0AB"/>
                </a:solidFill>
                <a:latin typeface="Lazydog"/>
                <a:hlinkClick r:id="rId10" tooltip="https://dot.alaska.gov/cvlrts/ss.shtml"/>
              </a:rPr>
              <a:t>HTTPS://DOT.ALASKA.GOV/CVLRTS/SS.SHTML</a:t>
            </a:r>
          </a:p>
        </p:txBody>
      </p:sp>
    </p:spTree>
  </p:cSld>
  <p:clrMapOvr>
    <a:masterClrMapping/>
  </p:clrMapOvr>
  <p:timing>
    <p:tnLst>
      <p:par>
        <p:cTn dur="indefinite" restart="never" nodeType="tmRoot">
          <p:childTnLst>
            <p:video>
              <p:cMediaNode vol="100000">
                <p:cTn fill="hold" display="false">
                  <p:stCondLst>
                    <p:cond delay="indefinite"/>
                  </p:stCondLst>
                </p:cTn>
                <p:tgtEl>
                  <p:spTgt spid="5"/>
                </p:tgtEl>
              </p:cMediaNode>
            </p:video>
          </p:childTnLst>
        </p:cTn>
      </p:par>
    </p:tnLst>
  </p:timing>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3"/>
            <a:stretch>
              <a:fillRect l="-82671" t="0" r="-82671" b="0"/>
            </a:stretch>
          </a:blipFill>
        </p:spPr>
      </p:sp>
      <p:sp>
        <p:nvSpPr>
          <p:cNvPr name="TextBox 3" id="3"/>
          <p:cNvSpPr txBox="true"/>
          <p:nvPr/>
        </p:nvSpPr>
        <p:spPr>
          <a:xfrm rot="0">
            <a:off x="468914" y="450531"/>
            <a:ext cx="17350171" cy="1405793"/>
          </a:xfrm>
          <a:prstGeom prst="rect">
            <a:avLst/>
          </a:prstGeom>
        </p:spPr>
        <p:txBody>
          <a:bodyPr anchor="t" rtlCol="false" tIns="0" lIns="0" bIns="0" rIns="0">
            <a:spAutoFit/>
          </a:bodyPr>
          <a:lstStyle/>
          <a:p>
            <a:pPr algn="ctr">
              <a:lnSpc>
                <a:spcPts val="9671"/>
              </a:lnSpc>
            </a:pPr>
            <a:r>
              <a:rPr lang="en-US" sz="10288">
                <a:solidFill>
                  <a:srgbClr val="0202A5"/>
                </a:solidFill>
                <a:latin typeface="Jingleberry"/>
              </a:rPr>
              <a:t>Where to submit this form</a:t>
            </a:r>
          </a:p>
        </p:txBody>
      </p:sp>
      <p:sp>
        <p:nvSpPr>
          <p:cNvPr name="Freeform 4" id="4"/>
          <p:cNvSpPr/>
          <p:nvPr/>
        </p:nvSpPr>
        <p:spPr>
          <a:xfrm flipH="false" flipV="false" rot="5046733">
            <a:off x="542277" y="1684141"/>
            <a:ext cx="7438782" cy="7438782"/>
          </a:xfrm>
          <a:custGeom>
            <a:avLst/>
            <a:gdLst/>
            <a:ahLst/>
            <a:cxnLst/>
            <a:rect r="r" b="b" t="t" l="l"/>
            <a:pathLst>
              <a:path h="7438782" w="7438782">
                <a:moveTo>
                  <a:pt x="0" y="0"/>
                </a:moveTo>
                <a:lnTo>
                  <a:pt x="7438782" y="0"/>
                </a:lnTo>
                <a:lnTo>
                  <a:pt x="7438782" y="7438782"/>
                </a:lnTo>
                <a:lnTo>
                  <a:pt x="0" y="74387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6921845">
            <a:off x="11138004" y="1721342"/>
            <a:ext cx="7364380" cy="7364380"/>
          </a:xfrm>
          <a:custGeom>
            <a:avLst/>
            <a:gdLst/>
            <a:ahLst/>
            <a:cxnLst/>
            <a:rect r="r" b="b" t="t" l="l"/>
            <a:pathLst>
              <a:path h="7364380" w="7364380">
                <a:moveTo>
                  <a:pt x="0" y="0"/>
                </a:moveTo>
                <a:lnTo>
                  <a:pt x="7364380" y="0"/>
                </a:lnTo>
                <a:lnTo>
                  <a:pt x="7364380" y="7364380"/>
                </a:lnTo>
                <a:lnTo>
                  <a:pt x="0" y="73643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2492800" y="2215780"/>
            <a:ext cx="13302401" cy="837882"/>
          </a:xfrm>
          <a:prstGeom prst="rect">
            <a:avLst/>
          </a:prstGeom>
        </p:spPr>
        <p:txBody>
          <a:bodyPr anchor="t" rtlCol="false" tIns="0" lIns="0" bIns="0" rIns="0">
            <a:spAutoFit/>
          </a:bodyPr>
          <a:lstStyle/>
          <a:p>
            <a:pPr algn="ctr">
              <a:lnSpc>
                <a:spcPts val="3168"/>
              </a:lnSpc>
            </a:pPr>
            <a:r>
              <a:rPr lang="en-US" sz="3370">
                <a:solidFill>
                  <a:srgbClr val="000000"/>
                </a:solidFill>
                <a:latin typeface="Lazydog"/>
              </a:rPr>
              <a:t>APPLICANTS CAN SUBMIT THEIR COMPLETED 50% DBE REIMBURSEMENT FORM ONE OF THE FOLLOWING WAYS:</a:t>
            </a:r>
          </a:p>
        </p:txBody>
      </p:sp>
      <p:sp>
        <p:nvSpPr>
          <p:cNvPr name="TextBox 7" id="7"/>
          <p:cNvSpPr txBox="true"/>
          <p:nvPr/>
        </p:nvSpPr>
        <p:spPr>
          <a:xfrm rot="0">
            <a:off x="180362" y="4793804"/>
            <a:ext cx="8515345" cy="436419"/>
          </a:xfrm>
          <a:prstGeom prst="rect">
            <a:avLst/>
          </a:prstGeom>
        </p:spPr>
        <p:txBody>
          <a:bodyPr anchor="t" rtlCol="false" tIns="0" lIns="0" bIns="0" rIns="0">
            <a:spAutoFit/>
          </a:bodyPr>
          <a:lstStyle/>
          <a:p>
            <a:pPr algn="ctr">
              <a:lnSpc>
                <a:spcPts val="3168"/>
              </a:lnSpc>
            </a:pPr>
            <a:r>
              <a:rPr lang="en-US" sz="3370">
                <a:solidFill>
                  <a:srgbClr val="000000"/>
                </a:solidFill>
                <a:latin typeface="Lazydog"/>
              </a:rPr>
              <a:t>DOT.CRO.PROJECTSDOCS@ALASKA.GOV</a:t>
            </a:r>
          </a:p>
        </p:txBody>
      </p:sp>
      <p:sp>
        <p:nvSpPr>
          <p:cNvPr name="Freeform 8" id="8"/>
          <p:cNvSpPr/>
          <p:nvPr/>
        </p:nvSpPr>
        <p:spPr>
          <a:xfrm flipH="false" flipV="false" rot="1143603">
            <a:off x="-498548" y="6668503"/>
            <a:ext cx="2865397" cy="4114800"/>
          </a:xfrm>
          <a:custGeom>
            <a:avLst/>
            <a:gdLst/>
            <a:ahLst/>
            <a:cxnLst/>
            <a:rect r="r" b="b" t="t" l="l"/>
            <a:pathLst>
              <a:path h="4114800" w="2865397">
                <a:moveTo>
                  <a:pt x="0" y="0"/>
                </a:moveTo>
                <a:lnTo>
                  <a:pt x="2865397" y="0"/>
                </a:lnTo>
                <a:lnTo>
                  <a:pt x="286539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14169640" y="8073281"/>
            <a:ext cx="4263685" cy="3248153"/>
          </a:xfrm>
          <a:custGeom>
            <a:avLst/>
            <a:gdLst/>
            <a:ahLst/>
            <a:cxnLst/>
            <a:rect r="r" b="b" t="t" l="l"/>
            <a:pathLst>
              <a:path h="3248153" w="4263685">
                <a:moveTo>
                  <a:pt x="0" y="0"/>
                </a:moveTo>
                <a:lnTo>
                  <a:pt x="4263685" y="0"/>
                </a:lnTo>
                <a:lnTo>
                  <a:pt x="4263685" y="3248153"/>
                </a:lnTo>
                <a:lnTo>
                  <a:pt x="0" y="324815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639695">
            <a:off x="4517041" y="8321118"/>
            <a:ext cx="1620060" cy="1640944"/>
          </a:xfrm>
          <a:custGeom>
            <a:avLst/>
            <a:gdLst/>
            <a:ahLst/>
            <a:cxnLst/>
            <a:rect r="r" b="b" t="t" l="l"/>
            <a:pathLst>
              <a:path h="1640944" w="1620060">
                <a:moveTo>
                  <a:pt x="0" y="0"/>
                </a:moveTo>
                <a:lnTo>
                  <a:pt x="1620060" y="0"/>
                </a:lnTo>
                <a:lnTo>
                  <a:pt x="1620060" y="1640944"/>
                </a:lnTo>
                <a:lnTo>
                  <a:pt x="0" y="164094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1217616">
            <a:off x="16185585" y="253997"/>
            <a:ext cx="1693526" cy="1425641"/>
          </a:xfrm>
          <a:custGeom>
            <a:avLst/>
            <a:gdLst/>
            <a:ahLst/>
            <a:cxnLst/>
            <a:rect r="r" b="b" t="t" l="l"/>
            <a:pathLst>
              <a:path h="1425641" w="1693526">
                <a:moveTo>
                  <a:pt x="0" y="0"/>
                </a:moveTo>
                <a:lnTo>
                  <a:pt x="1693526" y="0"/>
                </a:lnTo>
                <a:lnTo>
                  <a:pt x="1693526" y="1425641"/>
                </a:lnTo>
                <a:lnTo>
                  <a:pt x="0" y="142564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2" id="12"/>
          <p:cNvSpPr/>
          <p:nvPr/>
        </p:nvSpPr>
        <p:spPr>
          <a:xfrm flipH="false" flipV="false" rot="-435976">
            <a:off x="625971" y="572492"/>
            <a:ext cx="1325849" cy="2567665"/>
          </a:xfrm>
          <a:custGeom>
            <a:avLst/>
            <a:gdLst/>
            <a:ahLst/>
            <a:cxnLst/>
            <a:rect r="r" b="b" t="t" l="l"/>
            <a:pathLst>
              <a:path h="2567665" w="1325849">
                <a:moveTo>
                  <a:pt x="0" y="0"/>
                </a:moveTo>
                <a:lnTo>
                  <a:pt x="1325848" y="0"/>
                </a:lnTo>
                <a:lnTo>
                  <a:pt x="1325848" y="2567665"/>
                </a:lnTo>
                <a:lnTo>
                  <a:pt x="0" y="25676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3" id="13"/>
          <p:cNvSpPr/>
          <p:nvPr/>
        </p:nvSpPr>
        <p:spPr>
          <a:xfrm flipH="false" flipV="false" rot="-1711872">
            <a:off x="10704160" y="3417759"/>
            <a:ext cx="1135952" cy="1107037"/>
          </a:xfrm>
          <a:custGeom>
            <a:avLst/>
            <a:gdLst/>
            <a:ahLst/>
            <a:cxnLst/>
            <a:rect r="r" b="b" t="t" l="l"/>
            <a:pathLst>
              <a:path h="1107037" w="1135952">
                <a:moveTo>
                  <a:pt x="0" y="0"/>
                </a:moveTo>
                <a:lnTo>
                  <a:pt x="1135953" y="0"/>
                </a:lnTo>
                <a:lnTo>
                  <a:pt x="1135953" y="1107038"/>
                </a:lnTo>
                <a:lnTo>
                  <a:pt x="0" y="110703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4" id="14"/>
          <p:cNvSpPr txBox="true"/>
          <p:nvPr/>
        </p:nvSpPr>
        <p:spPr>
          <a:xfrm rot="0">
            <a:off x="11684309" y="4996342"/>
            <a:ext cx="6379258" cy="610238"/>
          </a:xfrm>
          <a:prstGeom prst="rect">
            <a:avLst/>
          </a:prstGeom>
        </p:spPr>
        <p:txBody>
          <a:bodyPr anchor="t" rtlCol="false" tIns="0" lIns="0" bIns="0" rIns="0">
            <a:spAutoFit/>
          </a:bodyPr>
          <a:lstStyle/>
          <a:p>
            <a:pPr algn="ctr">
              <a:lnSpc>
                <a:spcPts val="5089"/>
              </a:lnSpc>
            </a:pPr>
            <a:r>
              <a:rPr lang="en-US" sz="3370">
                <a:solidFill>
                  <a:srgbClr val="000000"/>
                </a:solidFill>
                <a:latin typeface="Lazydog"/>
              </a:rPr>
              <a:t>NATALIA.FRICKE@ALASKA.GOV</a:t>
            </a:r>
          </a:p>
        </p:txBody>
      </p:sp>
      <p:sp>
        <p:nvSpPr>
          <p:cNvPr name="TextBox 15" id="15"/>
          <p:cNvSpPr txBox="true"/>
          <p:nvPr/>
        </p:nvSpPr>
        <p:spPr>
          <a:xfrm rot="0">
            <a:off x="9206661" y="4594065"/>
            <a:ext cx="1613961" cy="1691969"/>
          </a:xfrm>
          <a:prstGeom prst="rect">
            <a:avLst/>
          </a:prstGeom>
        </p:spPr>
        <p:txBody>
          <a:bodyPr anchor="t" rtlCol="false" tIns="0" lIns="0" bIns="0" rIns="0">
            <a:spAutoFit/>
          </a:bodyPr>
          <a:lstStyle/>
          <a:p>
            <a:pPr algn="ctr">
              <a:lnSpc>
                <a:spcPts val="13892"/>
              </a:lnSpc>
              <a:spcBef>
                <a:spcPct val="0"/>
              </a:spcBef>
            </a:pPr>
            <a:r>
              <a:rPr lang="en-US" sz="9923">
                <a:solidFill>
                  <a:srgbClr val="000000"/>
                </a:solidFill>
                <a:latin typeface="Lazydog"/>
              </a:rPr>
              <a:t>OR</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3"/>
            <a:stretch>
              <a:fillRect l="-82671" t="0" r="-82671" b="0"/>
            </a:stretch>
          </a:blipFill>
        </p:spPr>
      </p:sp>
      <p:sp>
        <p:nvSpPr>
          <p:cNvPr name="Freeform 3" id="3"/>
          <p:cNvSpPr/>
          <p:nvPr/>
        </p:nvSpPr>
        <p:spPr>
          <a:xfrm flipH="false" flipV="false" rot="927825">
            <a:off x="13337613" y="348566"/>
            <a:ext cx="4844758" cy="2933281"/>
          </a:xfrm>
          <a:custGeom>
            <a:avLst/>
            <a:gdLst/>
            <a:ahLst/>
            <a:cxnLst/>
            <a:rect r="r" b="b" t="t" l="l"/>
            <a:pathLst>
              <a:path h="2933281" w="4844758">
                <a:moveTo>
                  <a:pt x="0" y="0"/>
                </a:moveTo>
                <a:lnTo>
                  <a:pt x="4844758" y="0"/>
                </a:lnTo>
                <a:lnTo>
                  <a:pt x="4844758" y="2933281"/>
                </a:lnTo>
                <a:lnTo>
                  <a:pt x="0" y="293328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1644266">
            <a:off x="163168" y="6923119"/>
            <a:ext cx="5076477" cy="4098102"/>
          </a:xfrm>
          <a:custGeom>
            <a:avLst/>
            <a:gdLst/>
            <a:ahLst/>
            <a:cxnLst/>
            <a:rect r="r" b="b" t="t" l="l"/>
            <a:pathLst>
              <a:path h="4098102" w="5076477">
                <a:moveTo>
                  <a:pt x="0" y="0"/>
                </a:moveTo>
                <a:lnTo>
                  <a:pt x="5076477" y="0"/>
                </a:lnTo>
                <a:lnTo>
                  <a:pt x="5076477" y="4098102"/>
                </a:lnTo>
                <a:lnTo>
                  <a:pt x="0" y="409810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712120">
            <a:off x="10916574" y="5643365"/>
            <a:ext cx="4235364" cy="4576523"/>
          </a:xfrm>
          <a:custGeom>
            <a:avLst/>
            <a:gdLst/>
            <a:ahLst/>
            <a:cxnLst/>
            <a:rect r="r" b="b" t="t" l="l"/>
            <a:pathLst>
              <a:path h="4576523" w="4235364">
                <a:moveTo>
                  <a:pt x="0" y="0"/>
                </a:moveTo>
                <a:lnTo>
                  <a:pt x="4235364" y="0"/>
                </a:lnTo>
                <a:lnTo>
                  <a:pt x="4235364" y="4576523"/>
                </a:lnTo>
                <a:lnTo>
                  <a:pt x="0" y="457652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639695">
            <a:off x="2430476" y="-186861"/>
            <a:ext cx="3024854" cy="3063849"/>
          </a:xfrm>
          <a:custGeom>
            <a:avLst/>
            <a:gdLst/>
            <a:ahLst/>
            <a:cxnLst/>
            <a:rect r="r" b="b" t="t" l="l"/>
            <a:pathLst>
              <a:path h="3063849" w="3024854">
                <a:moveTo>
                  <a:pt x="0" y="0"/>
                </a:moveTo>
                <a:lnTo>
                  <a:pt x="3024854" y="0"/>
                </a:lnTo>
                <a:lnTo>
                  <a:pt x="3024854" y="3063849"/>
                </a:lnTo>
                <a:lnTo>
                  <a:pt x="0" y="306384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7619943" y="0"/>
            <a:ext cx="3818424" cy="2908945"/>
          </a:xfrm>
          <a:custGeom>
            <a:avLst/>
            <a:gdLst/>
            <a:ahLst/>
            <a:cxnLst/>
            <a:rect r="r" b="b" t="t" l="l"/>
            <a:pathLst>
              <a:path h="2908945" w="3818424">
                <a:moveTo>
                  <a:pt x="0" y="0"/>
                </a:moveTo>
                <a:lnTo>
                  <a:pt x="3818425" y="0"/>
                </a:lnTo>
                <a:lnTo>
                  <a:pt x="3818425" y="2908945"/>
                </a:lnTo>
                <a:lnTo>
                  <a:pt x="0" y="290894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p:cNvSpPr/>
          <p:nvPr/>
        </p:nvSpPr>
        <p:spPr>
          <a:xfrm flipH="false" flipV="false" rot="0">
            <a:off x="16287625" y="6763510"/>
            <a:ext cx="1719071" cy="3329187"/>
          </a:xfrm>
          <a:custGeom>
            <a:avLst/>
            <a:gdLst/>
            <a:ahLst/>
            <a:cxnLst/>
            <a:rect r="r" b="b" t="t" l="l"/>
            <a:pathLst>
              <a:path h="3329187" w="1719071">
                <a:moveTo>
                  <a:pt x="0" y="0"/>
                </a:moveTo>
                <a:lnTo>
                  <a:pt x="1719071" y="0"/>
                </a:lnTo>
                <a:lnTo>
                  <a:pt x="1719071" y="3329187"/>
                </a:lnTo>
                <a:lnTo>
                  <a:pt x="0" y="332918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p:cNvSpPr/>
          <p:nvPr/>
        </p:nvSpPr>
        <p:spPr>
          <a:xfrm flipH="false" flipV="false" rot="0">
            <a:off x="-495104" y="196425"/>
            <a:ext cx="2865397" cy="4114800"/>
          </a:xfrm>
          <a:custGeom>
            <a:avLst/>
            <a:gdLst/>
            <a:ahLst/>
            <a:cxnLst/>
            <a:rect r="r" b="b" t="t" l="l"/>
            <a:pathLst>
              <a:path h="4114800" w="2865397">
                <a:moveTo>
                  <a:pt x="0" y="0"/>
                </a:moveTo>
                <a:lnTo>
                  <a:pt x="2865397" y="0"/>
                </a:lnTo>
                <a:lnTo>
                  <a:pt x="2865397"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0" id="10"/>
          <p:cNvSpPr/>
          <p:nvPr/>
        </p:nvSpPr>
        <p:spPr>
          <a:xfrm flipH="false" flipV="false" rot="-2213288">
            <a:off x="6562043" y="7107242"/>
            <a:ext cx="3265052" cy="2641724"/>
          </a:xfrm>
          <a:custGeom>
            <a:avLst/>
            <a:gdLst/>
            <a:ahLst/>
            <a:cxnLst/>
            <a:rect r="r" b="b" t="t" l="l"/>
            <a:pathLst>
              <a:path h="2641724" w="3265052">
                <a:moveTo>
                  <a:pt x="0" y="0"/>
                </a:moveTo>
                <a:lnTo>
                  <a:pt x="3265053" y="0"/>
                </a:lnTo>
                <a:lnTo>
                  <a:pt x="3265053" y="2641724"/>
                </a:lnTo>
                <a:lnTo>
                  <a:pt x="0" y="264172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11" id="11"/>
          <p:cNvSpPr txBox="true"/>
          <p:nvPr/>
        </p:nvSpPr>
        <p:spPr>
          <a:xfrm rot="0">
            <a:off x="1821756" y="4846768"/>
            <a:ext cx="15126824" cy="1498310"/>
          </a:xfrm>
          <a:prstGeom prst="rect">
            <a:avLst/>
          </a:prstGeom>
        </p:spPr>
        <p:txBody>
          <a:bodyPr anchor="t" rtlCol="false" tIns="0" lIns="0" bIns="0" rIns="0">
            <a:spAutoFit/>
          </a:bodyPr>
          <a:lstStyle/>
          <a:p>
            <a:pPr algn="ctr">
              <a:lnSpc>
                <a:spcPts val="6090"/>
              </a:lnSpc>
            </a:pPr>
            <a:r>
              <a:rPr lang="en-US" sz="4033">
                <a:solidFill>
                  <a:srgbClr val="000000"/>
                </a:solidFill>
                <a:latin typeface="Lazydog"/>
              </a:rPr>
              <a:t>VIEW OUR UPCOMING EVENTS AND MORE HERE: DOT.ALASKA.GOV/CVLRTS/EVENTS.SHTML</a:t>
            </a:r>
          </a:p>
        </p:txBody>
      </p:sp>
      <p:sp>
        <p:nvSpPr>
          <p:cNvPr name="TextBox 12" id="12"/>
          <p:cNvSpPr txBox="true"/>
          <p:nvPr/>
        </p:nvSpPr>
        <p:spPr>
          <a:xfrm rot="0">
            <a:off x="2034506" y="3146102"/>
            <a:ext cx="14914073" cy="1698904"/>
          </a:xfrm>
          <a:prstGeom prst="rect">
            <a:avLst/>
          </a:prstGeom>
        </p:spPr>
        <p:txBody>
          <a:bodyPr anchor="t" rtlCol="false" tIns="0" lIns="0" bIns="0" rIns="0">
            <a:spAutoFit/>
          </a:bodyPr>
          <a:lstStyle/>
          <a:p>
            <a:pPr algn="ctr">
              <a:lnSpc>
                <a:spcPts val="11655"/>
              </a:lnSpc>
            </a:pPr>
            <a:r>
              <a:rPr lang="en-US" sz="12399">
                <a:solidFill>
                  <a:srgbClr val="0202A5"/>
                </a:solidFill>
                <a:latin typeface="Jingleberry"/>
              </a:rPr>
              <a:t>Stay in the know!</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82671" t="0" r="-82671" b="0"/>
            </a:stretch>
          </a:blipFill>
        </p:spPr>
      </p:sp>
      <p:sp>
        <p:nvSpPr>
          <p:cNvPr name="TextBox 3" id="3"/>
          <p:cNvSpPr txBox="true"/>
          <p:nvPr/>
        </p:nvSpPr>
        <p:spPr>
          <a:xfrm rot="0">
            <a:off x="280783" y="607851"/>
            <a:ext cx="5040747" cy="1866940"/>
          </a:xfrm>
          <a:prstGeom prst="rect">
            <a:avLst/>
          </a:prstGeom>
        </p:spPr>
        <p:txBody>
          <a:bodyPr anchor="t" rtlCol="false" tIns="0" lIns="0" bIns="0" rIns="0">
            <a:spAutoFit/>
          </a:bodyPr>
          <a:lstStyle/>
          <a:p>
            <a:pPr algn="ctr">
              <a:lnSpc>
                <a:spcPts val="12868"/>
              </a:lnSpc>
            </a:pPr>
            <a:r>
              <a:rPr lang="en-US" sz="13690">
                <a:solidFill>
                  <a:srgbClr val="0202A5"/>
                </a:solidFill>
                <a:latin typeface="Jingleberry"/>
              </a:rPr>
              <a:t>Agenda</a:t>
            </a:r>
          </a:p>
        </p:txBody>
      </p:sp>
      <p:sp>
        <p:nvSpPr>
          <p:cNvPr name="TextBox 4" id="4"/>
          <p:cNvSpPr txBox="true"/>
          <p:nvPr/>
        </p:nvSpPr>
        <p:spPr>
          <a:xfrm rot="0">
            <a:off x="720096" y="3243783"/>
            <a:ext cx="9974105" cy="445951"/>
          </a:xfrm>
          <a:prstGeom prst="rect">
            <a:avLst/>
          </a:prstGeom>
        </p:spPr>
        <p:txBody>
          <a:bodyPr anchor="t" rtlCol="false" tIns="0" lIns="0" bIns="0" rIns="0">
            <a:spAutoFit/>
          </a:bodyPr>
          <a:lstStyle/>
          <a:p>
            <a:pPr algn="ctr">
              <a:lnSpc>
                <a:spcPts val="3253"/>
              </a:lnSpc>
            </a:pPr>
            <a:r>
              <a:rPr lang="en-US" sz="3461">
                <a:solidFill>
                  <a:srgbClr val="000000"/>
                </a:solidFill>
                <a:latin typeface="Lazydog"/>
              </a:rPr>
              <a:t>What is the 50% DBE reimbursement form?</a:t>
            </a:r>
          </a:p>
        </p:txBody>
      </p:sp>
      <p:sp>
        <p:nvSpPr>
          <p:cNvPr name="TextBox 5" id="5"/>
          <p:cNvSpPr txBox="true"/>
          <p:nvPr/>
        </p:nvSpPr>
        <p:spPr>
          <a:xfrm rot="0">
            <a:off x="2515201" y="4870834"/>
            <a:ext cx="5612657" cy="445951"/>
          </a:xfrm>
          <a:prstGeom prst="rect">
            <a:avLst/>
          </a:prstGeom>
        </p:spPr>
        <p:txBody>
          <a:bodyPr anchor="t" rtlCol="false" tIns="0" lIns="0" bIns="0" rIns="0">
            <a:spAutoFit/>
          </a:bodyPr>
          <a:lstStyle/>
          <a:p>
            <a:pPr algn="ctr">
              <a:lnSpc>
                <a:spcPts val="3253"/>
              </a:lnSpc>
            </a:pPr>
            <a:r>
              <a:rPr lang="en-US" sz="3461">
                <a:solidFill>
                  <a:srgbClr val="000000"/>
                </a:solidFill>
                <a:latin typeface="Lazydog"/>
              </a:rPr>
              <a:t>Who/what qualifies?</a:t>
            </a:r>
          </a:p>
        </p:txBody>
      </p:sp>
      <p:sp>
        <p:nvSpPr>
          <p:cNvPr name="TextBox 6" id="6"/>
          <p:cNvSpPr txBox="true"/>
          <p:nvPr/>
        </p:nvSpPr>
        <p:spPr>
          <a:xfrm rot="0">
            <a:off x="5321530" y="6497885"/>
            <a:ext cx="6590223" cy="445951"/>
          </a:xfrm>
          <a:prstGeom prst="rect">
            <a:avLst/>
          </a:prstGeom>
        </p:spPr>
        <p:txBody>
          <a:bodyPr anchor="t" rtlCol="false" tIns="0" lIns="0" bIns="0" rIns="0">
            <a:spAutoFit/>
          </a:bodyPr>
          <a:lstStyle/>
          <a:p>
            <a:pPr algn="ctr">
              <a:lnSpc>
                <a:spcPts val="3253"/>
              </a:lnSpc>
            </a:pPr>
            <a:r>
              <a:rPr lang="en-US" sz="3461">
                <a:solidFill>
                  <a:srgbClr val="000000"/>
                </a:solidFill>
                <a:latin typeface="Lazydog"/>
              </a:rPr>
              <a:t>How do I fill out the form?</a:t>
            </a:r>
          </a:p>
        </p:txBody>
      </p:sp>
      <p:sp>
        <p:nvSpPr>
          <p:cNvPr name="TextBox 7" id="7"/>
          <p:cNvSpPr txBox="true"/>
          <p:nvPr/>
        </p:nvSpPr>
        <p:spPr>
          <a:xfrm rot="0">
            <a:off x="7429500" y="8128275"/>
            <a:ext cx="10966710" cy="445951"/>
          </a:xfrm>
          <a:prstGeom prst="rect">
            <a:avLst/>
          </a:prstGeom>
        </p:spPr>
        <p:txBody>
          <a:bodyPr anchor="t" rtlCol="false" tIns="0" lIns="0" bIns="0" rIns="0">
            <a:spAutoFit/>
          </a:bodyPr>
          <a:lstStyle/>
          <a:p>
            <a:pPr algn="ctr">
              <a:lnSpc>
                <a:spcPts val="3253"/>
              </a:lnSpc>
            </a:pPr>
            <a:r>
              <a:rPr lang="en-US" sz="3461">
                <a:solidFill>
                  <a:srgbClr val="000000"/>
                </a:solidFill>
                <a:latin typeface="Lazydog"/>
              </a:rPr>
              <a:t>WHo do I give the form to once its filled out?</a:t>
            </a:r>
          </a:p>
        </p:txBody>
      </p:sp>
      <p:sp>
        <p:nvSpPr>
          <p:cNvPr name="TextBox 8" id="8"/>
          <p:cNvSpPr txBox="true"/>
          <p:nvPr/>
        </p:nvSpPr>
        <p:spPr>
          <a:xfrm rot="0">
            <a:off x="12368500" y="9494641"/>
            <a:ext cx="4665170" cy="445951"/>
          </a:xfrm>
          <a:prstGeom prst="rect">
            <a:avLst/>
          </a:prstGeom>
        </p:spPr>
        <p:txBody>
          <a:bodyPr anchor="t" rtlCol="false" tIns="0" lIns="0" bIns="0" rIns="0">
            <a:spAutoFit/>
          </a:bodyPr>
          <a:lstStyle/>
          <a:p>
            <a:pPr algn="ctr">
              <a:lnSpc>
                <a:spcPts val="3253"/>
              </a:lnSpc>
            </a:pPr>
            <a:r>
              <a:rPr lang="en-US" sz="3461">
                <a:solidFill>
                  <a:srgbClr val="000000"/>
                </a:solidFill>
                <a:latin typeface="Lazydog"/>
              </a:rPr>
              <a:t>All this and more!</a:t>
            </a:r>
          </a:p>
        </p:txBody>
      </p:sp>
      <p:sp>
        <p:nvSpPr>
          <p:cNvPr name="Freeform 9" id="9"/>
          <p:cNvSpPr/>
          <p:nvPr/>
        </p:nvSpPr>
        <p:spPr>
          <a:xfrm flipH="false" flipV="false" rot="1886460">
            <a:off x="3117803" y="7598553"/>
            <a:ext cx="2001199" cy="2873785"/>
          </a:xfrm>
          <a:custGeom>
            <a:avLst/>
            <a:gdLst/>
            <a:ahLst/>
            <a:cxnLst/>
            <a:rect r="r" b="b" t="t" l="l"/>
            <a:pathLst>
              <a:path h="2873785" w="2001199">
                <a:moveTo>
                  <a:pt x="0" y="0"/>
                </a:moveTo>
                <a:lnTo>
                  <a:pt x="2001199" y="0"/>
                </a:lnTo>
                <a:lnTo>
                  <a:pt x="2001199" y="2873784"/>
                </a:lnTo>
                <a:lnTo>
                  <a:pt x="0" y="28737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993939">
            <a:off x="12031665" y="1627546"/>
            <a:ext cx="1610731" cy="1631496"/>
          </a:xfrm>
          <a:custGeom>
            <a:avLst/>
            <a:gdLst/>
            <a:ahLst/>
            <a:cxnLst/>
            <a:rect r="r" b="b" t="t" l="l"/>
            <a:pathLst>
              <a:path h="1631496" w="1610731">
                <a:moveTo>
                  <a:pt x="0" y="0"/>
                </a:moveTo>
                <a:lnTo>
                  <a:pt x="1610732" y="0"/>
                </a:lnTo>
                <a:lnTo>
                  <a:pt x="1610732" y="1631496"/>
                </a:lnTo>
                <a:lnTo>
                  <a:pt x="0" y="163149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2700000">
            <a:off x="7827338" y="559083"/>
            <a:ext cx="3586068" cy="2894935"/>
          </a:xfrm>
          <a:custGeom>
            <a:avLst/>
            <a:gdLst/>
            <a:ahLst/>
            <a:cxnLst/>
            <a:rect r="r" b="b" t="t" l="l"/>
            <a:pathLst>
              <a:path h="2894935" w="3586068">
                <a:moveTo>
                  <a:pt x="0" y="0"/>
                </a:moveTo>
                <a:lnTo>
                  <a:pt x="3586068" y="0"/>
                </a:lnTo>
                <a:lnTo>
                  <a:pt x="3586068" y="2894935"/>
                </a:lnTo>
                <a:lnTo>
                  <a:pt x="0" y="289493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4701086" y="242766"/>
            <a:ext cx="3121785" cy="2815282"/>
          </a:xfrm>
          <a:custGeom>
            <a:avLst/>
            <a:gdLst/>
            <a:ahLst/>
            <a:cxnLst/>
            <a:rect r="r" b="b" t="t" l="l"/>
            <a:pathLst>
              <a:path h="2815282" w="3121785">
                <a:moveTo>
                  <a:pt x="0" y="0"/>
                </a:moveTo>
                <a:lnTo>
                  <a:pt x="3121784" y="0"/>
                </a:lnTo>
                <a:lnTo>
                  <a:pt x="3121784" y="2815282"/>
                </a:lnTo>
                <a:lnTo>
                  <a:pt x="0" y="281528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p:cNvSpPr/>
          <p:nvPr/>
        </p:nvSpPr>
        <p:spPr>
          <a:xfrm flipH="false" flipV="false" rot="-1167582">
            <a:off x="153306" y="3892166"/>
            <a:ext cx="3429480" cy="3772428"/>
          </a:xfrm>
          <a:custGeom>
            <a:avLst/>
            <a:gdLst/>
            <a:ahLst/>
            <a:cxnLst/>
            <a:rect r="r" b="b" t="t" l="l"/>
            <a:pathLst>
              <a:path h="3772428" w="3429480">
                <a:moveTo>
                  <a:pt x="0" y="0"/>
                </a:moveTo>
                <a:lnTo>
                  <a:pt x="3429480" y="0"/>
                </a:lnTo>
                <a:lnTo>
                  <a:pt x="3429480" y="3772428"/>
                </a:lnTo>
                <a:lnTo>
                  <a:pt x="0" y="377242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0">
            <a:off x="13841550" y="4282023"/>
            <a:ext cx="1719071" cy="3329187"/>
          </a:xfrm>
          <a:custGeom>
            <a:avLst/>
            <a:gdLst/>
            <a:ahLst/>
            <a:cxnLst/>
            <a:rect r="r" b="b" t="t" l="l"/>
            <a:pathLst>
              <a:path h="3329187" w="1719071">
                <a:moveTo>
                  <a:pt x="0" y="0"/>
                </a:moveTo>
                <a:lnTo>
                  <a:pt x="1719071" y="0"/>
                </a:lnTo>
                <a:lnTo>
                  <a:pt x="1719071" y="3329187"/>
                </a:lnTo>
                <a:lnTo>
                  <a:pt x="0" y="332918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5" id="15"/>
          <p:cNvSpPr/>
          <p:nvPr/>
        </p:nvSpPr>
        <p:spPr>
          <a:xfrm flipH="false" flipV="false" rot="546600">
            <a:off x="10695326" y="4241115"/>
            <a:ext cx="1135952" cy="1107037"/>
          </a:xfrm>
          <a:custGeom>
            <a:avLst/>
            <a:gdLst/>
            <a:ahLst/>
            <a:cxnLst/>
            <a:rect r="r" b="b" t="t" l="l"/>
            <a:pathLst>
              <a:path h="1107037" w="1135952">
                <a:moveTo>
                  <a:pt x="0" y="0"/>
                </a:moveTo>
                <a:lnTo>
                  <a:pt x="1135952" y="0"/>
                </a:lnTo>
                <a:lnTo>
                  <a:pt x="1135952" y="1107038"/>
                </a:lnTo>
                <a:lnTo>
                  <a:pt x="0" y="110703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3"/>
            <a:stretch>
              <a:fillRect l="-82671" t="0" r="-82671" b="0"/>
            </a:stretch>
          </a:blipFill>
        </p:spPr>
      </p:sp>
      <p:sp>
        <p:nvSpPr>
          <p:cNvPr name="Freeform 3" id="3"/>
          <p:cNvSpPr/>
          <p:nvPr/>
        </p:nvSpPr>
        <p:spPr>
          <a:xfrm flipH="false" flipV="false" rot="927825">
            <a:off x="13337613" y="348566"/>
            <a:ext cx="4844758" cy="2933281"/>
          </a:xfrm>
          <a:custGeom>
            <a:avLst/>
            <a:gdLst/>
            <a:ahLst/>
            <a:cxnLst/>
            <a:rect r="r" b="b" t="t" l="l"/>
            <a:pathLst>
              <a:path h="2933281" w="4844758">
                <a:moveTo>
                  <a:pt x="0" y="0"/>
                </a:moveTo>
                <a:lnTo>
                  <a:pt x="4844758" y="0"/>
                </a:lnTo>
                <a:lnTo>
                  <a:pt x="4844758" y="2933281"/>
                </a:lnTo>
                <a:lnTo>
                  <a:pt x="0" y="293328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1644266">
            <a:off x="-683112" y="5850262"/>
            <a:ext cx="5076477" cy="4098102"/>
          </a:xfrm>
          <a:custGeom>
            <a:avLst/>
            <a:gdLst/>
            <a:ahLst/>
            <a:cxnLst/>
            <a:rect r="r" b="b" t="t" l="l"/>
            <a:pathLst>
              <a:path h="4098102" w="5076477">
                <a:moveTo>
                  <a:pt x="0" y="0"/>
                </a:moveTo>
                <a:lnTo>
                  <a:pt x="5076477" y="0"/>
                </a:lnTo>
                <a:lnTo>
                  <a:pt x="5076477" y="4098101"/>
                </a:lnTo>
                <a:lnTo>
                  <a:pt x="0" y="409810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712120">
            <a:off x="9569352" y="6422382"/>
            <a:ext cx="4235364" cy="4576523"/>
          </a:xfrm>
          <a:custGeom>
            <a:avLst/>
            <a:gdLst/>
            <a:ahLst/>
            <a:cxnLst/>
            <a:rect r="r" b="b" t="t" l="l"/>
            <a:pathLst>
              <a:path h="4576523" w="4235364">
                <a:moveTo>
                  <a:pt x="0" y="0"/>
                </a:moveTo>
                <a:lnTo>
                  <a:pt x="4235364" y="0"/>
                </a:lnTo>
                <a:lnTo>
                  <a:pt x="4235364" y="4576523"/>
                </a:lnTo>
                <a:lnTo>
                  <a:pt x="0" y="457652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639695">
            <a:off x="2430476" y="-186861"/>
            <a:ext cx="3024854" cy="3063849"/>
          </a:xfrm>
          <a:custGeom>
            <a:avLst/>
            <a:gdLst/>
            <a:ahLst/>
            <a:cxnLst/>
            <a:rect r="r" b="b" t="t" l="l"/>
            <a:pathLst>
              <a:path h="3063849" w="3024854">
                <a:moveTo>
                  <a:pt x="0" y="0"/>
                </a:moveTo>
                <a:lnTo>
                  <a:pt x="3024854" y="0"/>
                </a:lnTo>
                <a:lnTo>
                  <a:pt x="3024854" y="3063849"/>
                </a:lnTo>
                <a:lnTo>
                  <a:pt x="0" y="306384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7619943" y="0"/>
            <a:ext cx="3818424" cy="2908945"/>
          </a:xfrm>
          <a:custGeom>
            <a:avLst/>
            <a:gdLst/>
            <a:ahLst/>
            <a:cxnLst/>
            <a:rect r="r" b="b" t="t" l="l"/>
            <a:pathLst>
              <a:path h="2908945" w="3818424">
                <a:moveTo>
                  <a:pt x="0" y="0"/>
                </a:moveTo>
                <a:lnTo>
                  <a:pt x="3818425" y="0"/>
                </a:lnTo>
                <a:lnTo>
                  <a:pt x="3818425" y="2908945"/>
                </a:lnTo>
                <a:lnTo>
                  <a:pt x="0" y="290894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p:cNvSpPr/>
          <p:nvPr/>
        </p:nvSpPr>
        <p:spPr>
          <a:xfrm flipH="false" flipV="false" rot="0">
            <a:off x="14900456" y="4651750"/>
            <a:ext cx="2358844" cy="4568184"/>
          </a:xfrm>
          <a:custGeom>
            <a:avLst/>
            <a:gdLst/>
            <a:ahLst/>
            <a:cxnLst/>
            <a:rect r="r" b="b" t="t" l="l"/>
            <a:pathLst>
              <a:path h="4568184" w="2358844">
                <a:moveTo>
                  <a:pt x="0" y="0"/>
                </a:moveTo>
                <a:lnTo>
                  <a:pt x="2358844" y="0"/>
                </a:lnTo>
                <a:lnTo>
                  <a:pt x="2358844" y="4568183"/>
                </a:lnTo>
                <a:lnTo>
                  <a:pt x="0" y="456818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p:cNvSpPr/>
          <p:nvPr/>
        </p:nvSpPr>
        <p:spPr>
          <a:xfrm flipH="false" flipV="false" rot="0">
            <a:off x="-495104" y="196425"/>
            <a:ext cx="2865397" cy="4114800"/>
          </a:xfrm>
          <a:custGeom>
            <a:avLst/>
            <a:gdLst/>
            <a:ahLst/>
            <a:cxnLst/>
            <a:rect r="r" b="b" t="t" l="l"/>
            <a:pathLst>
              <a:path h="4114800" w="2865397">
                <a:moveTo>
                  <a:pt x="0" y="0"/>
                </a:moveTo>
                <a:lnTo>
                  <a:pt x="2865397" y="0"/>
                </a:lnTo>
                <a:lnTo>
                  <a:pt x="2865397"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0" id="10"/>
          <p:cNvSpPr/>
          <p:nvPr/>
        </p:nvSpPr>
        <p:spPr>
          <a:xfrm flipH="false" flipV="false" rot="-2213288">
            <a:off x="4762177" y="7529459"/>
            <a:ext cx="3265052" cy="2641724"/>
          </a:xfrm>
          <a:custGeom>
            <a:avLst/>
            <a:gdLst/>
            <a:ahLst/>
            <a:cxnLst/>
            <a:rect r="r" b="b" t="t" l="l"/>
            <a:pathLst>
              <a:path h="2641724" w="3265052">
                <a:moveTo>
                  <a:pt x="0" y="0"/>
                </a:moveTo>
                <a:lnTo>
                  <a:pt x="3265053" y="0"/>
                </a:lnTo>
                <a:lnTo>
                  <a:pt x="3265053" y="2641724"/>
                </a:lnTo>
                <a:lnTo>
                  <a:pt x="0" y="264172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11" id="11"/>
          <p:cNvSpPr txBox="true"/>
          <p:nvPr/>
        </p:nvSpPr>
        <p:spPr>
          <a:xfrm rot="0">
            <a:off x="4899513" y="4537450"/>
            <a:ext cx="9259284" cy="1498310"/>
          </a:xfrm>
          <a:prstGeom prst="rect">
            <a:avLst/>
          </a:prstGeom>
        </p:spPr>
        <p:txBody>
          <a:bodyPr anchor="t" rtlCol="false" tIns="0" lIns="0" bIns="0" rIns="0">
            <a:spAutoFit/>
          </a:bodyPr>
          <a:lstStyle/>
          <a:p>
            <a:pPr algn="ctr">
              <a:lnSpc>
                <a:spcPts val="6090"/>
              </a:lnSpc>
            </a:pPr>
            <a:r>
              <a:rPr lang="en-US" sz="4033">
                <a:solidFill>
                  <a:srgbClr val="000000"/>
                </a:solidFill>
                <a:latin typeface="Lazydog"/>
              </a:rPr>
              <a:t>EMAIL US AT: DOT.CRO.PROJECTSDOCS@ALASKA.GOV</a:t>
            </a:r>
          </a:p>
        </p:txBody>
      </p:sp>
      <p:sp>
        <p:nvSpPr>
          <p:cNvPr name="TextBox 12" id="12"/>
          <p:cNvSpPr txBox="true"/>
          <p:nvPr/>
        </p:nvSpPr>
        <p:spPr>
          <a:xfrm rot="0">
            <a:off x="2072119" y="2749771"/>
            <a:ext cx="14914073" cy="1698856"/>
          </a:xfrm>
          <a:prstGeom prst="rect">
            <a:avLst/>
          </a:prstGeom>
        </p:spPr>
        <p:txBody>
          <a:bodyPr anchor="t" rtlCol="false" tIns="0" lIns="0" bIns="0" rIns="0">
            <a:spAutoFit/>
          </a:bodyPr>
          <a:lstStyle/>
          <a:p>
            <a:pPr algn="ctr">
              <a:lnSpc>
                <a:spcPts val="11655"/>
              </a:lnSpc>
            </a:pPr>
            <a:r>
              <a:rPr lang="en-US" sz="12399">
                <a:solidFill>
                  <a:srgbClr val="0202A5"/>
                </a:solidFill>
                <a:latin typeface="Jingleberry"/>
              </a:rPr>
              <a:t>Contact Us!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3"/>
            <a:stretch>
              <a:fillRect l="-82671" t="0" r="-82671" b="0"/>
            </a:stretch>
          </a:blipFill>
        </p:spPr>
      </p:sp>
      <p:sp>
        <p:nvSpPr>
          <p:cNvPr name="TextBox 3" id="3"/>
          <p:cNvSpPr txBox="true"/>
          <p:nvPr/>
        </p:nvSpPr>
        <p:spPr>
          <a:xfrm rot="0">
            <a:off x="0" y="142875"/>
            <a:ext cx="18288000" cy="2427671"/>
          </a:xfrm>
          <a:prstGeom prst="rect">
            <a:avLst/>
          </a:prstGeom>
        </p:spPr>
        <p:txBody>
          <a:bodyPr anchor="t" rtlCol="false" tIns="0" lIns="0" bIns="0" rIns="0">
            <a:spAutoFit/>
          </a:bodyPr>
          <a:lstStyle/>
          <a:p>
            <a:pPr algn="ctr">
              <a:lnSpc>
                <a:spcPts val="8892"/>
              </a:lnSpc>
            </a:pPr>
            <a:r>
              <a:rPr lang="en-US" sz="9459">
                <a:solidFill>
                  <a:srgbClr val="0202A5"/>
                </a:solidFill>
                <a:latin typeface="Jingleberry"/>
              </a:rPr>
              <a:t>What is the 50% DBE reimbursement program? </a:t>
            </a:r>
          </a:p>
        </p:txBody>
      </p:sp>
      <p:sp>
        <p:nvSpPr>
          <p:cNvPr name="Freeform 4" id="4"/>
          <p:cNvSpPr/>
          <p:nvPr/>
        </p:nvSpPr>
        <p:spPr>
          <a:xfrm flipH="false" flipV="false" rot="-5818960">
            <a:off x="2599153" y="1017454"/>
            <a:ext cx="6587946" cy="6587946"/>
          </a:xfrm>
          <a:custGeom>
            <a:avLst/>
            <a:gdLst/>
            <a:ahLst/>
            <a:cxnLst/>
            <a:rect r="r" b="b" t="t" l="l"/>
            <a:pathLst>
              <a:path h="6587946" w="6587946">
                <a:moveTo>
                  <a:pt x="0" y="0"/>
                </a:moveTo>
                <a:lnTo>
                  <a:pt x="6587947" y="0"/>
                </a:lnTo>
                <a:lnTo>
                  <a:pt x="6587947" y="6587947"/>
                </a:lnTo>
                <a:lnTo>
                  <a:pt x="0" y="658794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4062732">
            <a:off x="10358068" y="1287063"/>
            <a:ext cx="6372889" cy="6372889"/>
          </a:xfrm>
          <a:custGeom>
            <a:avLst/>
            <a:gdLst/>
            <a:ahLst/>
            <a:cxnLst/>
            <a:rect r="r" b="b" t="t" l="l"/>
            <a:pathLst>
              <a:path h="6372889" w="6372889">
                <a:moveTo>
                  <a:pt x="0" y="0"/>
                </a:moveTo>
                <a:lnTo>
                  <a:pt x="6372889" y="0"/>
                </a:lnTo>
                <a:lnTo>
                  <a:pt x="6372889" y="6372889"/>
                </a:lnTo>
                <a:lnTo>
                  <a:pt x="0" y="637288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4484492">
            <a:off x="1321239" y="5355782"/>
            <a:ext cx="6453930" cy="6453930"/>
          </a:xfrm>
          <a:custGeom>
            <a:avLst/>
            <a:gdLst/>
            <a:ahLst/>
            <a:cxnLst/>
            <a:rect r="r" b="b" t="t" l="l"/>
            <a:pathLst>
              <a:path h="6453930" w="6453930">
                <a:moveTo>
                  <a:pt x="0" y="0"/>
                </a:moveTo>
                <a:lnTo>
                  <a:pt x="6453931" y="0"/>
                </a:lnTo>
                <a:lnTo>
                  <a:pt x="6453931" y="6453931"/>
                </a:lnTo>
                <a:lnTo>
                  <a:pt x="0" y="64539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5920533">
            <a:off x="8223119" y="4688545"/>
            <a:ext cx="6585740" cy="6585740"/>
          </a:xfrm>
          <a:custGeom>
            <a:avLst/>
            <a:gdLst/>
            <a:ahLst/>
            <a:cxnLst/>
            <a:rect r="r" b="b" t="t" l="l"/>
            <a:pathLst>
              <a:path h="6585740" w="6585740">
                <a:moveTo>
                  <a:pt x="0" y="0"/>
                </a:moveTo>
                <a:lnTo>
                  <a:pt x="6585739" y="0"/>
                </a:lnTo>
                <a:lnTo>
                  <a:pt x="6585739" y="6585740"/>
                </a:lnTo>
                <a:lnTo>
                  <a:pt x="0" y="658574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3324003" y="3770141"/>
            <a:ext cx="5477302" cy="1292433"/>
          </a:xfrm>
          <a:prstGeom prst="rect">
            <a:avLst/>
          </a:prstGeom>
        </p:spPr>
        <p:txBody>
          <a:bodyPr anchor="t" rtlCol="false" tIns="0" lIns="0" bIns="0" rIns="0">
            <a:spAutoFit/>
          </a:bodyPr>
          <a:lstStyle/>
          <a:p>
            <a:pPr>
              <a:lnSpc>
                <a:spcPts val="5227"/>
              </a:lnSpc>
            </a:pPr>
            <a:r>
              <a:rPr lang="en-US" sz="3461">
                <a:solidFill>
                  <a:srgbClr val="000000"/>
                </a:solidFill>
                <a:latin typeface="Lazydog"/>
              </a:rPr>
              <a:t>Designed to empower and Support DBE’s!</a:t>
            </a:r>
          </a:p>
        </p:txBody>
      </p:sp>
      <p:sp>
        <p:nvSpPr>
          <p:cNvPr name="TextBox 9" id="9"/>
          <p:cNvSpPr txBox="true"/>
          <p:nvPr/>
        </p:nvSpPr>
        <p:spPr>
          <a:xfrm rot="0">
            <a:off x="9051660" y="6949445"/>
            <a:ext cx="5597618" cy="1949641"/>
          </a:xfrm>
          <a:prstGeom prst="rect">
            <a:avLst/>
          </a:prstGeom>
        </p:spPr>
        <p:txBody>
          <a:bodyPr anchor="t" rtlCol="false" tIns="0" lIns="0" bIns="0" rIns="0">
            <a:spAutoFit/>
          </a:bodyPr>
          <a:lstStyle/>
          <a:p>
            <a:pPr>
              <a:lnSpc>
                <a:spcPts val="5227"/>
              </a:lnSpc>
            </a:pPr>
            <a:r>
              <a:rPr lang="en-US" sz="3461">
                <a:solidFill>
                  <a:srgbClr val="000000"/>
                </a:solidFill>
                <a:latin typeface="Lazydog"/>
              </a:rPr>
              <a:t>enhances competitiveness in the marketplace!</a:t>
            </a:r>
          </a:p>
        </p:txBody>
      </p:sp>
      <p:sp>
        <p:nvSpPr>
          <p:cNvPr name="TextBox 10" id="10"/>
          <p:cNvSpPr txBox="true"/>
          <p:nvPr/>
        </p:nvSpPr>
        <p:spPr>
          <a:xfrm rot="0">
            <a:off x="11850469" y="3344364"/>
            <a:ext cx="3417407" cy="1718210"/>
          </a:xfrm>
          <a:prstGeom prst="rect">
            <a:avLst/>
          </a:prstGeom>
        </p:spPr>
        <p:txBody>
          <a:bodyPr anchor="t" rtlCol="false" tIns="0" lIns="0" bIns="0" rIns="0">
            <a:spAutoFit/>
          </a:bodyPr>
          <a:lstStyle/>
          <a:p>
            <a:pPr>
              <a:lnSpc>
                <a:spcPts val="6989"/>
              </a:lnSpc>
            </a:pPr>
            <a:r>
              <a:rPr lang="en-US" sz="4628">
                <a:solidFill>
                  <a:srgbClr val="000000"/>
                </a:solidFill>
                <a:latin typeface="Lazydog"/>
              </a:rPr>
              <a:t>FINANCIAL ASSISTANCE!</a:t>
            </a:r>
          </a:p>
        </p:txBody>
      </p:sp>
      <p:sp>
        <p:nvSpPr>
          <p:cNvPr name="TextBox 11" id="11"/>
          <p:cNvSpPr txBox="true"/>
          <p:nvPr/>
        </p:nvSpPr>
        <p:spPr>
          <a:xfrm rot="0">
            <a:off x="2223139" y="7568539"/>
            <a:ext cx="4650131" cy="1571276"/>
          </a:xfrm>
          <a:prstGeom prst="rect">
            <a:avLst/>
          </a:prstGeom>
        </p:spPr>
        <p:txBody>
          <a:bodyPr anchor="t" rtlCol="false" tIns="0" lIns="0" bIns="0" rIns="0">
            <a:spAutoFit/>
          </a:bodyPr>
          <a:lstStyle/>
          <a:p>
            <a:pPr>
              <a:lnSpc>
                <a:spcPts val="6379"/>
              </a:lnSpc>
            </a:pPr>
            <a:r>
              <a:rPr lang="en-US" sz="4224">
                <a:solidFill>
                  <a:srgbClr val="000000"/>
                </a:solidFill>
                <a:latin typeface="Lazydog"/>
              </a:rPr>
              <a:t>Fosters Bisiness growth!</a:t>
            </a:r>
          </a:p>
        </p:txBody>
      </p:sp>
      <p:sp>
        <p:nvSpPr>
          <p:cNvPr name="Freeform 12" id="12"/>
          <p:cNvSpPr/>
          <p:nvPr/>
        </p:nvSpPr>
        <p:spPr>
          <a:xfrm flipH="false" flipV="false" rot="1011291">
            <a:off x="31778" y="2687646"/>
            <a:ext cx="3265052" cy="2641724"/>
          </a:xfrm>
          <a:custGeom>
            <a:avLst/>
            <a:gdLst/>
            <a:ahLst/>
            <a:cxnLst/>
            <a:rect r="r" b="b" t="t" l="l"/>
            <a:pathLst>
              <a:path h="2641724" w="3265052">
                <a:moveTo>
                  <a:pt x="0" y="0"/>
                </a:moveTo>
                <a:lnTo>
                  <a:pt x="3265052" y="0"/>
                </a:lnTo>
                <a:lnTo>
                  <a:pt x="3265052" y="2641724"/>
                </a:lnTo>
                <a:lnTo>
                  <a:pt x="0" y="26417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2188553">
            <a:off x="14542430" y="843666"/>
            <a:ext cx="2753481" cy="2975274"/>
          </a:xfrm>
          <a:custGeom>
            <a:avLst/>
            <a:gdLst/>
            <a:ahLst/>
            <a:cxnLst/>
            <a:rect r="r" b="b" t="t" l="l"/>
            <a:pathLst>
              <a:path h="2975274" w="2753481">
                <a:moveTo>
                  <a:pt x="0" y="0"/>
                </a:moveTo>
                <a:lnTo>
                  <a:pt x="2753481" y="0"/>
                </a:lnTo>
                <a:lnTo>
                  <a:pt x="2753481" y="2975275"/>
                </a:lnTo>
                <a:lnTo>
                  <a:pt x="0" y="297527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1728681">
            <a:off x="-187724" y="8548232"/>
            <a:ext cx="2967661" cy="2395712"/>
          </a:xfrm>
          <a:custGeom>
            <a:avLst/>
            <a:gdLst/>
            <a:ahLst/>
            <a:cxnLst/>
            <a:rect r="r" b="b" t="t" l="l"/>
            <a:pathLst>
              <a:path h="2395712" w="2967661">
                <a:moveTo>
                  <a:pt x="0" y="0"/>
                </a:moveTo>
                <a:lnTo>
                  <a:pt x="2967661" y="0"/>
                </a:lnTo>
                <a:lnTo>
                  <a:pt x="2967661" y="2395712"/>
                </a:lnTo>
                <a:lnTo>
                  <a:pt x="0" y="239571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p:cNvSpPr/>
          <p:nvPr/>
        </p:nvSpPr>
        <p:spPr>
          <a:xfrm flipH="false" flipV="false" rot="-993939">
            <a:off x="8757748" y="4507190"/>
            <a:ext cx="1610731" cy="1631496"/>
          </a:xfrm>
          <a:custGeom>
            <a:avLst/>
            <a:gdLst/>
            <a:ahLst/>
            <a:cxnLst/>
            <a:rect r="r" b="b" t="t" l="l"/>
            <a:pathLst>
              <a:path h="1631496" w="1610731">
                <a:moveTo>
                  <a:pt x="0" y="0"/>
                </a:moveTo>
                <a:lnTo>
                  <a:pt x="1610732" y="0"/>
                </a:lnTo>
                <a:lnTo>
                  <a:pt x="1610732" y="1631496"/>
                </a:lnTo>
                <a:lnTo>
                  <a:pt x="0" y="163149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6" id="16"/>
          <p:cNvSpPr/>
          <p:nvPr/>
        </p:nvSpPr>
        <p:spPr>
          <a:xfrm flipH="false" flipV="false" rot="0">
            <a:off x="15767869" y="6918154"/>
            <a:ext cx="1719071" cy="3329187"/>
          </a:xfrm>
          <a:custGeom>
            <a:avLst/>
            <a:gdLst/>
            <a:ahLst/>
            <a:cxnLst/>
            <a:rect r="r" b="b" t="t" l="l"/>
            <a:pathLst>
              <a:path h="3329187" w="1719071">
                <a:moveTo>
                  <a:pt x="0" y="0"/>
                </a:moveTo>
                <a:lnTo>
                  <a:pt x="1719071" y="0"/>
                </a:lnTo>
                <a:lnTo>
                  <a:pt x="1719071" y="3329187"/>
                </a:lnTo>
                <a:lnTo>
                  <a:pt x="0" y="332918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82671" t="0" r="-82671" b="0"/>
            </a:stretch>
          </a:blipFill>
        </p:spPr>
      </p:sp>
      <p:sp>
        <p:nvSpPr>
          <p:cNvPr name="Freeform 3" id="3"/>
          <p:cNvSpPr/>
          <p:nvPr/>
        </p:nvSpPr>
        <p:spPr>
          <a:xfrm flipH="false" flipV="false" rot="4928705">
            <a:off x="468012" y="-2506813"/>
            <a:ext cx="15994437" cy="15994437"/>
          </a:xfrm>
          <a:custGeom>
            <a:avLst/>
            <a:gdLst/>
            <a:ahLst/>
            <a:cxnLst/>
            <a:rect r="r" b="b" t="t" l="l"/>
            <a:pathLst>
              <a:path h="15994437" w="15994437">
                <a:moveTo>
                  <a:pt x="0" y="0"/>
                </a:moveTo>
                <a:lnTo>
                  <a:pt x="15994437" y="0"/>
                </a:lnTo>
                <a:lnTo>
                  <a:pt x="15994437" y="15994437"/>
                </a:lnTo>
                <a:lnTo>
                  <a:pt x="0" y="159944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2853626" y="663922"/>
            <a:ext cx="12069286" cy="2053656"/>
          </a:xfrm>
          <a:prstGeom prst="rect">
            <a:avLst/>
          </a:prstGeom>
        </p:spPr>
        <p:txBody>
          <a:bodyPr anchor="t" rtlCol="false" tIns="0" lIns="0" bIns="0" rIns="0">
            <a:spAutoFit/>
          </a:bodyPr>
          <a:lstStyle/>
          <a:p>
            <a:pPr algn="ctr">
              <a:lnSpc>
                <a:spcPts val="14079"/>
              </a:lnSpc>
            </a:pPr>
            <a:r>
              <a:rPr lang="en-US" sz="14977">
                <a:solidFill>
                  <a:srgbClr val="0202A5"/>
                </a:solidFill>
                <a:latin typeface="Jingleberry"/>
              </a:rPr>
              <a:t>Authority </a:t>
            </a:r>
          </a:p>
        </p:txBody>
      </p:sp>
      <p:sp>
        <p:nvSpPr>
          <p:cNvPr name="TextBox 5" id="5"/>
          <p:cNvSpPr txBox="true"/>
          <p:nvPr/>
        </p:nvSpPr>
        <p:spPr>
          <a:xfrm rot="0">
            <a:off x="3147565" y="3607517"/>
            <a:ext cx="11454035" cy="3466566"/>
          </a:xfrm>
          <a:prstGeom prst="rect">
            <a:avLst/>
          </a:prstGeom>
        </p:spPr>
        <p:txBody>
          <a:bodyPr anchor="t" rtlCol="false" tIns="0" lIns="0" bIns="0" rIns="0">
            <a:spAutoFit/>
          </a:bodyPr>
          <a:lstStyle/>
          <a:p>
            <a:pPr>
              <a:lnSpc>
                <a:spcPts val="6958"/>
              </a:lnSpc>
            </a:pPr>
            <a:r>
              <a:rPr lang="en-US" sz="4608" u="sng">
                <a:solidFill>
                  <a:srgbClr val="000000"/>
                </a:solidFill>
                <a:latin typeface="Lazydog"/>
                <a:hlinkClick r:id="rId5" tooltip="https://www.ecfr.gov/current/title-23/part-230/subpart-B"/>
              </a:rPr>
              <a:t>23 CFR 230</a:t>
            </a:r>
            <a:r>
              <a:rPr lang="en-US" sz="4608">
                <a:solidFill>
                  <a:srgbClr val="000000"/>
                </a:solidFill>
                <a:latin typeface="Lazydog"/>
              </a:rPr>
              <a:t>: Subpart B – Support Services for Minority, Disadvantaged, and Women Business Enterprises </a:t>
            </a:r>
          </a:p>
          <a:p>
            <a:pPr>
              <a:lnSpc>
                <a:spcPts val="6958"/>
              </a:lnSpc>
            </a:pPr>
          </a:p>
        </p:txBody>
      </p:sp>
      <p:sp>
        <p:nvSpPr>
          <p:cNvPr name="Freeform 6" id="6"/>
          <p:cNvSpPr/>
          <p:nvPr/>
        </p:nvSpPr>
        <p:spPr>
          <a:xfrm flipH="false" flipV="false" rot="-1382479">
            <a:off x="1490159" y="779256"/>
            <a:ext cx="2121495" cy="1785913"/>
          </a:xfrm>
          <a:custGeom>
            <a:avLst/>
            <a:gdLst/>
            <a:ahLst/>
            <a:cxnLst/>
            <a:rect r="r" b="b" t="t" l="l"/>
            <a:pathLst>
              <a:path h="1785913" w="2121495">
                <a:moveTo>
                  <a:pt x="0" y="0"/>
                </a:moveTo>
                <a:lnTo>
                  <a:pt x="2121495" y="0"/>
                </a:lnTo>
                <a:lnTo>
                  <a:pt x="2121495" y="1785913"/>
                </a:lnTo>
                <a:lnTo>
                  <a:pt x="0" y="178591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1372462">
            <a:off x="5736332" y="6308693"/>
            <a:ext cx="2201114" cy="3160869"/>
          </a:xfrm>
          <a:custGeom>
            <a:avLst/>
            <a:gdLst/>
            <a:ahLst/>
            <a:cxnLst/>
            <a:rect r="r" b="b" t="t" l="l"/>
            <a:pathLst>
              <a:path h="3160869" w="2201114">
                <a:moveTo>
                  <a:pt x="0" y="0"/>
                </a:moveTo>
                <a:lnTo>
                  <a:pt x="2201114" y="0"/>
                </a:lnTo>
                <a:lnTo>
                  <a:pt x="2201114" y="3160869"/>
                </a:lnTo>
                <a:lnTo>
                  <a:pt x="0" y="316086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1167582">
            <a:off x="14458205" y="284577"/>
            <a:ext cx="3933861" cy="4327247"/>
          </a:xfrm>
          <a:custGeom>
            <a:avLst/>
            <a:gdLst/>
            <a:ahLst/>
            <a:cxnLst/>
            <a:rect r="r" b="b" t="t" l="l"/>
            <a:pathLst>
              <a:path h="4327247" w="3933861">
                <a:moveTo>
                  <a:pt x="0" y="0"/>
                </a:moveTo>
                <a:lnTo>
                  <a:pt x="3933861" y="0"/>
                </a:lnTo>
                <a:lnTo>
                  <a:pt x="3933861" y="4327247"/>
                </a:lnTo>
                <a:lnTo>
                  <a:pt x="0" y="432724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2998471">
            <a:off x="15665123" y="7481237"/>
            <a:ext cx="2457382" cy="3807211"/>
          </a:xfrm>
          <a:custGeom>
            <a:avLst/>
            <a:gdLst/>
            <a:ahLst/>
            <a:cxnLst/>
            <a:rect r="r" b="b" t="t" l="l"/>
            <a:pathLst>
              <a:path h="3807211" w="2457382">
                <a:moveTo>
                  <a:pt x="0" y="0"/>
                </a:moveTo>
                <a:lnTo>
                  <a:pt x="2457382" y="0"/>
                </a:lnTo>
                <a:lnTo>
                  <a:pt x="2457382" y="3807211"/>
                </a:lnTo>
                <a:lnTo>
                  <a:pt x="0" y="380721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461911">
            <a:off x="207208" y="3655863"/>
            <a:ext cx="2753481" cy="2975274"/>
          </a:xfrm>
          <a:custGeom>
            <a:avLst/>
            <a:gdLst/>
            <a:ahLst/>
            <a:cxnLst/>
            <a:rect r="r" b="b" t="t" l="l"/>
            <a:pathLst>
              <a:path h="2975274" w="2753481">
                <a:moveTo>
                  <a:pt x="0" y="0"/>
                </a:moveTo>
                <a:lnTo>
                  <a:pt x="2753482" y="0"/>
                </a:lnTo>
                <a:lnTo>
                  <a:pt x="2753482" y="2975274"/>
                </a:lnTo>
                <a:lnTo>
                  <a:pt x="0" y="297527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0">
            <a:off x="0" y="7889128"/>
            <a:ext cx="3147565" cy="2397872"/>
          </a:xfrm>
          <a:custGeom>
            <a:avLst/>
            <a:gdLst/>
            <a:ahLst/>
            <a:cxnLst/>
            <a:rect r="r" b="b" t="t" l="l"/>
            <a:pathLst>
              <a:path h="2397872" w="3147565">
                <a:moveTo>
                  <a:pt x="0" y="0"/>
                </a:moveTo>
                <a:lnTo>
                  <a:pt x="3147565" y="0"/>
                </a:lnTo>
                <a:lnTo>
                  <a:pt x="3147565" y="2397872"/>
                </a:lnTo>
                <a:lnTo>
                  <a:pt x="0" y="239787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1138627">
            <a:off x="9718021" y="7096431"/>
            <a:ext cx="2178689" cy="2206775"/>
          </a:xfrm>
          <a:custGeom>
            <a:avLst/>
            <a:gdLst/>
            <a:ahLst/>
            <a:cxnLst/>
            <a:rect r="r" b="b" t="t" l="l"/>
            <a:pathLst>
              <a:path h="2206775" w="2178689">
                <a:moveTo>
                  <a:pt x="0" y="0"/>
                </a:moveTo>
                <a:lnTo>
                  <a:pt x="2178689" y="0"/>
                </a:lnTo>
                <a:lnTo>
                  <a:pt x="2178689" y="2206776"/>
                </a:lnTo>
                <a:lnTo>
                  <a:pt x="0" y="220677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3"/>
            <a:stretch>
              <a:fillRect l="-82671" t="0" r="-82671" b="0"/>
            </a:stretch>
          </a:blipFill>
        </p:spPr>
      </p:sp>
      <p:sp>
        <p:nvSpPr>
          <p:cNvPr name="Freeform 3" id="3"/>
          <p:cNvSpPr/>
          <p:nvPr/>
        </p:nvSpPr>
        <p:spPr>
          <a:xfrm flipH="false" flipV="false" rot="-5679283">
            <a:off x="9185295" y="843795"/>
            <a:ext cx="8273313" cy="8273313"/>
          </a:xfrm>
          <a:custGeom>
            <a:avLst/>
            <a:gdLst/>
            <a:ahLst/>
            <a:cxnLst/>
            <a:rect r="r" b="b" t="t" l="l"/>
            <a:pathLst>
              <a:path h="8273313" w="8273313">
                <a:moveTo>
                  <a:pt x="0" y="0"/>
                </a:moveTo>
                <a:lnTo>
                  <a:pt x="8273313" y="0"/>
                </a:lnTo>
                <a:lnTo>
                  <a:pt x="8273313" y="8273313"/>
                </a:lnTo>
                <a:lnTo>
                  <a:pt x="0" y="82733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8100000">
            <a:off x="-354055" y="120723"/>
            <a:ext cx="7635862" cy="7635862"/>
          </a:xfrm>
          <a:custGeom>
            <a:avLst/>
            <a:gdLst/>
            <a:ahLst/>
            <a:cxnLst/>
            <a:rect r="r" b="b" t="t" l="l"/>
            <a:pathLst>
              <a:path h="7635862" w="7635862">
                <a:moveTo>
                  <a:pt x="0" y="0"/>
                </a:moveTo>
                <a:lnTo>
                  <a:pt x="7635861" y="0"/>
                </a:lnTo>
                <a:lnTo>
                  <a:pt x="7635861" y="7635861"/>
                </a:lnTo>
                <a:lnTo>
                  <a:pt x="0" y="7635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4928705">
            <a:off x="2989707" y="3765618"/>
            <a:ext cx="8273313" cy="8273313"/>
          </a:xfrm>
          <a:custGeom>
            <a:avLst/>
            <a:gdLst/>
            <a:ahLst/>
            <a:cxnLst/>
            <a:rect r="r" b="b" t="t" l="l"/>
            <a:pathLst>
              <a:path h="8273313" w="8273313">
                <a:moveTo>
                  <a:pt x="0" y="0"/>
                </a:moveTo>
                <a:lnTo>
                  <a:pt x="8273313" y="0"/>
                </a:lnTo>
                <a:lnTo>
                  <a:pt x="8273313" y="8273313"/>
                </a:lnTo>
                <a:lnTo>
                  <a:pt x="0" y="82733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1885459" y="1114425"/>
            <a:ext cx="14517081" cy="797016"/>
          </a:xfrm>
          <a:prstGeom prst="rect">
            <a:avLst/>
          </a:prstGeom>
        </p:spPr>
        <p:txBody>
          <a:bodyPr anchor="t" rtlCol="false" tIns="0" lIns="0" bIns="0" rIns="0">
            <a:spAutoFit/>
          </a:bodyPr>
          <a:lstStyle/>
          <a:p>
            <a:pPr algn="ctr">
              <a:lnSpc>
                <a:spcPts val="5445"/>
              </a:lnSpc>
            </a:pPr>
            <a:r>
              <a:rPr lang="en-US" sz="5793">
                <a:solidFill>
                  <a:srgbClr val="0202A5"/>
                </a:solidFill>
                <a:latin typeface="Jingleberry"/>
              </a:rPr>
              <a:t>Approval of the Application is Contingent Upon...</a:t>
            </a:r>
          </a:p>
        </p:txBody>
      </p:sp>
      <p:sp>
        <p:nvSpPr>
          <p:cNvPr name="TextBox 7" id="7"/>
          <p:cNvSpPr txBox="true"/>
          <p:nvPr/>
        </p:nvSpPr>
        <p:spPr>
          <a:xfrm rot="0">
            <a:off x="575815" y="3498795"/>
            <a:ext cx="6190220" cy="590308"/>
          </a:xfrm>
          <a:prstGeom prst="rect">
            <a:avLst/>
          </a:prstGeom>
        </p:spPr>
        <p:txBody>
          <a:bodyPr anchor="t" rtlCol="false" tIns="0" lIns="0" bIns="0" rIns="0">
            <a:spAutoFit/>
          </a:bodyPr>
          <a:lstStyle/>
          <a:p>
            <a:pPr algn="ctr">
              <a:lnSpc>
                <a:spcPts val="4331"/>
              </a:lnSpc>
            </a:pPr>
            <a:r>
              <a:rPr lang="en-US" sz="4608">
                <a:solidFill>
                  <a:srgbClr val="000000"/>
                </a:solidFill>
                <a:latin typeface="Lazydog"/>
              </a:rPr>
              <a:t>Funds availability </a:t>
            </a:r>
          </a:p>
        </p:txBody>
      </p:sp>
      <p:sp>
        <p:nvSpPr>
          <p:cNvPr name="TextBox 8" id="8"/>
          <p:cNvSpPr txBox="true"/>
          <p:nvPr/>
        </p:nvSpPr>
        <p:spPr>
          <a:xfrm rot="0">
            <a:off x="10749617" y="3310699"/>
            <a:ext cx="5406050" cy="2590289"/>
          </a:xfrm>
          <a:prstGeom prst="rect">
            <a:avLst/>
          </a:prstGeom>
        </p:spPr>
        <p:txBody>
          <a:bodyPr anchor="t" rtlCol="false" tIns="0" lIns="0" bIns="0" rIns="0">
            <a:spAutoFit/>
          </a:bodyPr>
          <a:lstStyle/>
          <a:p>
            <a:pPr>
              <a:lnSpc>
                <a:spcPts val="6958"/>
              </a:lnSpc>
            </a:pPr>
            <a:r>
              <a:rPr lang="en-US" sz="4608">
                <a:solidFill>
                  <a:srgbClr val="000000"/>
                </a:solidFill>
                <a:latin typeface="Lazydog"/>
              </a:rPr>
              <a:t>Qualified DBE firms based in Alaska</a:t>
            </a:r>
          </a:p>
        </p:txBody>
      </p:sp>
      <p:sp>
        <p:nvSpPr>
          <p:cNvPr name="TextBox 9" id="9"/>
          <p:cNvSpPr txBox="true"/>
          <p:nvPr/>
        </p:nvSpPr>
        <p:spPr>
          <a:xfrm rot="0">
            <a:off x="4215698" y="5972592"/>
            <a:ext cx="6980019" cy="3466566"/>
          </a:xfrm>
          <a:prstGeom prst="rect">
            <a:avLst/>
          </a:prstGeom>
        </p:spPr>
        <p:txBody>
          <a:bodyPr anchor="t" rtlCol="false" tIns="0" lIns="0" bIns="0" rIns="0">
            <a:spAutoFit/>
          </a:bodyPr>
          <a:lstStyle/>
          <a:p>
            <a:pPr>
              <a:lnSpc>
                <a:spcPts val="6958"/>
              </a:lnSpc>
            </a:pPr>
            <a:r>
              <a:rPr lang="en-US" sz="4608">
                <a:solidFill>
                  <a:srgbClr val="000000"/>
                </a:solidFill>
                <a:latin typeface="Lazydog"/>
              </a:rPr>
              <a:t>Submission of a completed application with supporting documents</a:t>
            </a:r>
          </a:p>
        </p:txBody>
      </p:sp>
      <p:sp>
        <p:nvSpPr>
          <p:cNvPr name="Freeform 10" id="10"/>
          <p:cNvSpPr/>
          <p:nvPr/>
        </p:nvSpPr>
        <p:spPr>
          <a:xfrm flipH="false" flipV="false" rot="0">
            <a:off x="15021412" y="7521257"/>
            <a:ext cx="3080589" cy="2778131"/>
          </a:xfrm>
          <a:custGeom>
            <a:avLst/>
            <a:gdLst/>
            <a:ahLst/>
            <a:cxnLst/>
            <a:rect r="r" b="b" t="t" l="l"/>
            <a:pathLst>
              <a:path h="2778131" w="3080589">
                <a:moveTo>
                  <a:pt x="0" y="0"/>
                </a:moveTo>
                <a:lnTo>
                  <a:pt x="3080589" y="0"/>
                </a:lnTo>
                <a:lnTo>
                  <a:pt x="3080589" y="2778131"/>
                </a:lnTo>
                <a:lnTo>
                  <a:pt x="0" y="27781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1382479">
            <a:off x="264875" y="135743"/>
            <a:ext cx="2121495" cy="1785913"/>
          </a:xfrm>
          <a:custGeom>
            <a:avLst/>
            <a:gdLst/>
            <a:ahLst/>
            <a:cxnLst/>
            <a:rect r="r" b="b" t="t" l="l"/>
            <a:pathLst>
              <a:path h="1785913" w="2121495">
                <a:moveTo>
                  <a:pt x="0" y="0"/>
                </a:moveTo>
                <a:lnTo>
                  <a:pt x="2121496" y="0"/>
                </a:lnTo>
                <a:lnTo>
                  <a:pt x="2121496" y="1785914"/>
                </a:lnTo>
                <a:lnTo>
                  <a:pt x="0" y="178591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1138627">
            <a:off x="6950405" y="2559864"/>
            <a:ext cx="2178689" cy="2206775"/>
          </a:xfrm>
          <a:custGeom>
            <a:avLst/>
            <a:gdLst/>
            <a:ahLst/>
            <a:cxnLst/>
            <a:rect r="r" b="b" t="t" l="l"/>
            <a:pathLst>
              <a:path h="2206775" w="2178689">
                <a:moveTo>
                  <a:pt x="0" y="0"/>
                </a:moveTo>
                <a:lnTo>
                  <a:pt x="2178689" y="0"/>
                </a:lnTo>
                <a:lnTo>
                  <a:pt x="2178689" y="2206776"/>
                </a:lnTo>
                <a:lnTo>
                  <a:pt x="0" y="220677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4380914">
            <a:off x="15116643" y="272214"/>
            <a:ext cx="2967661" cy="2395712"/>
          </a:xfrm>
          <a:custGeom>
            <a:avLst/>
            <a:gdLst/>
            <a:ahLst/>
            <a:cxnLst/>
            <a:rect r="r" b="b" t="t" l="l"/>
            <a:pathLst>
              <a:path h="2395712" w="2967661">
                <a:moveTo>
                  <a:pt x="0" y="0"/>
                </a:moveTo>
                <a:lnTo>
                  <a:pt x="2967661" y="0"/>
                </a:lnTo>
                <a:lnTo>
                  <a:pt x="2967661" y="2395712"/>
                </a:lnTo>
                <a:lnTo>
                  <a:pt x="0" y="239571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4" id="14"/>
          <p:cNvSpPr/>
          <p:nvPr/>
        </p:nvSpPr>
        <p:spPr>
          <a:xfrm flipH="false" flipV="false" rot="927825">
            <a:off x="49895" y="7929907"/>
            <a:ext cx="3238611" cy="1960832"/>
          </a:xfrm>
          <a:custGeom>
            <a:avLst/>
            <a:gdLst/>
            <a:ahLst/>
            <a:cxnLst/>
            <a:rect r="r" b="b" t="t" l="l"/>
            <a:pathLst>
              <a:path h="1960832" w="3238611">
                <a:moveTo>
                  <a:pt x="0" y="0"/>
                </a:moveTo>
                <a:lnTo>
                  <a:pt x="3238611" y="0"/>
                </a:lnTo>
                <a:lnTo>
                  <a:pt x="3238611" y="1960831"/>
                </a:lnTo>
                <a:lnTo>
                  <a:pt x="0" y="196083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3"/>
            <a:stretch>
              <a:fillRect l="-82671" t="0" r="-82671" b="0"/>
            </a:stretch>
          </a:blipFill>
        </p:spPr>
      </p:sp>
      <p:sp>
        <p:nvSpPr>
          <p:cNvPr name="TextBox 3" id="3"/>
          <p:cNvSpPr txBox="true"/>
          <p:nvPr/>
        </p:nvSpPr>
        <p:spPr>
          <a:xfrm rot="0">
            <a:off x="0" y="375631"/>
            <a:ext cx="9582309" cy="1849156"/>
          </a:xfrm>
          <a:prstGeom prst="rect">
            <a:avLst/>
          </a:prstGeom>
        </p:spPr>
        <p:txBody>
          <a:bodyPr anchor="t" rtlCol="false" tIns="0" lIns="0" bIns="0" rIns="0">
            <a:spAutoFit/>
          </a:bodyPr>
          <a:lstStyle/>
          <a:p>
            <a:pPr algn="ctr">
              <a:lnSpc>
                <a:spcPts val="12641"/>
              </a:lnSpc>
            </a:pPr>
            <a:r>
              <a:rPr lang="en-US" sz="13448">
                <a:solidFill>
                  <a:srgbClr val="0202A5"/>
                </a:solidFill>
                <a:latin typeface="Jingleberry"/>
              </a:rPr>
              <a:t>Who qualifies?</a:t>
            </a:r>
          </a:p>
        </p:txBody>
      </p:sp>
      <p:sp>
        <p:nvSpPr>
          <p:cNvPr name="TextBox 4" id="4"/>
          <p:cNvSpPr txBox="true"/>
          <p:nvPr/>
        </p:nvSpPr>
        <p:spPr>
          <a:xfrm rot="0">
            <a:off x="9144000" y="1723105"/>
            <a:ext cx="8669212" cy="6688389"/>
          </a:xfrm>
          <a:prstGeom prst="rect">
            <a:avLst/>
          </a:prstGeom>
        </p:spPr>
        <p:txBody>
          <a:bodyPr anchor="t" rtlCol="false" tIns="0" lIns="0" bIns="0" rIns="0">
            <a:spAutoFit/>
          </a:bodyPr>
          <a:lstStyle/>
          <a:p>
            <a:pPr>
              <a:lnSpc>
                <a:spcPts val="7583"/>
              </a:lnSpc>
            </a:pPr>
            <a:r>
              <a:rPr lang="en-US" sz="5022">
                <a:solidFill>
                  <a:srgbClr val="000000"/>
                </a:solidFill>
                <a:latin typeface="Lazydog"/>
              </a:rPr>
              <a:t>DBE FIRMS ACTIVELY BIDDING ON DOT FWHA FUNDED PROJECTS SUCH AS:</a:t>
            </a:r>
          </a:p>
          <a:p>
            <a:pPr marL="1084258" indent="-542129" lvl="1">
              <a:lnSpc>
                <a:spcPts val="7583"/>
              </a:lnSpc>
              <a:buFont typeface="Arial"/>
              <a:buChar char="•"/>
            </a:pPr>
            <a:r>
              <a:rPr lang="en-US" sz="5022">
                <a:solidFill>
                  <a:srgbClr val="000000"/>
                </a:solidFill>
                <a:latin typeface="Lazydog"/>
              </a:rPr>
              <a:t>EMPLOYEES </a:t>
            </a:r>
          </a:p>
          <a:p>
            <a:pPr marL="1084258" indent="-542129" lvl="1">
              <a:lnSpc>
                <a:spcPts val="7583"/>
              </a:lnSpc>
              <a:buFont typeface="Arial"/>
              <a:buChar char="•"/>
            </a:pPr>
            <a:r>
              <a:rPr lang="en-US" sz="5022">
                <a:solidFill>
                  <a:srgbClr val="000000"/>
                </a:solidFill>
                <a:latin typeface="Lazydog"/>
              </a:rPr>
              <a:t>OWNERS</a:t>
            </a:r>
          </a:p>
          <a:p>
            <a:pPr marL="1084258" indent="-542129" lvl="1">
              <a:lnSpc>
                <a:spcPts val="7583"/>
              </a:lnSpc>
              <a:buFont typeface="Arial"/>
              <a:buChar char="•"/>
            </a:pPr>
            <a:r>
              <a:rPr lang="en-US" sz="5022">
                <a:solidFill>
                  <a:srgbClr val="000000"/>
                </a:solidFill>
                <a:latin typeface="Lazydog"/>
              </a:rPr>
              <a:t>ON-SITE REPRESENTATIVES</a:t>
            </a:r>
          </a:p>
        </p:txBody>
      </p:sp>
      <p:sp>
        <p:nvSpPr>
          <p:cNvPr name="Freeform 5" id="5"/>
          <p:cNvSpPr/>
          <p:nvPr/>
        </p:nvSpPr>
        <p:spPr>
          <a:xfrm flipH="false" flipV="false" rot="-639695">
            <a:off x="-715281" y="4780896"/>
            <a:ext cx="3487962" cy="3532926"/>
          </a:xfrm>
          <a:custGeom>
            <a:avLst/>
            <a:gdLst/>
            <a:ahLst/>
            <a:cxnLst/>
            <a:rect r="r" b="b" t="t" l="l"/>
            <a:pathLst>
              <a:path h="3532926" w="3487962">
                <a:moveTo>
                  <a:pt x="0" y="0"/>
                </a:moveTo>
                <a:lnTo>
                  <a:pt x="3487962" y="0"/>
                </a:lnTo>
                <a:lnTo>
                  <a:pt x="3487962" y="3532926"/>
                </a:lnTo>
                <a:lnTo>
                  <a:pt x="0" y="353292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5641125" y="3945644"/>
            <a:ext cx="2967661" cy="2395712"/>
          </a:xfrm>
          <a:custGeom>
            <a:avLst/>
            <a:gdLst/>
            <a:ahLst/>
            <a:cxnLst/>
            <a:rect r="r" b="b" t="t" l="l"/>
            <a:pathLst>
              <a:path h="2395712" w="2967661">
                <a:moveTo>
                  <a:pt x="0" y="0"/>
                </a:moveTo>
                <a:lnTo>
                  <a:pt x="2967661" y="0"/>
                </a:lnTo>
                <a:lnTo>
                  <a:pt x="2967661" y="2395712"/>
                </a:lnTo>
                <a:lnTo>
                  <a:pt x="0" y="239571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2138250" y="7109500"/>
            <a:ext cx="7005750" cy="2840557"/>
          </a:xfrm>
          <a:prstGeom prst="rect">
            <a:avLst/>
          </a:prstGeom>
        </p:spPr>
        <p:txBody>
          <a:bodyPr anchor="t" rtlCol="false" tIns="0" lIns="0" bIns="0" rIns="0">
            <a:spAutoFit/>
          </a:bodyPr>
          <a:lstStyle/>
          <a:p>
            <a:pPr>
              <a:lnSpc>
                <a:spcPts val="7583"/>
              </a:lnSpc>
            </a:pPr>
            <a:r>
              <a:rPr lang="en-US" sz="5022">
                <a:solidFill>
                  <a:srgbClr val="000000"/>
                </a:solidFill>
                <a:latin typeface="Lazydog"/>
              </a:rPr>
              <a:t>DBE FIRMS REGISTERED ON THE BIDDERS REGISTRATION WEBSITE</a:t>
            </a:r>
          </a:p>
        </p:txBody>
      </p:sp>
      <p:sp>
        <p:nvSpPr>
          <p:cNvPr name="TextBox 8" id="8"/>
          <p:cNvSpPr txBox="true"/>
          <p:nvPr/>
        </p:nvSpPr>
        <p:spPr>
          <a:xfrm rot="0">
            <a:off x="463927" y="2287282"/>
            <a:ext cx="6133139" cy="2590289"/>
          </a:xfrm>
          <a:prstGeom prst="rect">
            <a:avLst/>
          </a:prstGeom>
        </p:spPr>
        <p:txBody>
          <a:bodyPr anchor="t" rtlCol="false" tIns="0" lIns="0" bIns="0" rIns="0">
            <a:spAutoFit/>
          </a:bodyPr>
          <a:lstStyle/>
          <a:p>
            <a:pPr>
              <a:lnSpc>
                <a:spcPts val="6958"/>
              </a:lnSpc>
            </a:pPr>
            <a:r>
              <a:rPr lang="en-US" sz="4608">
                <a:solidFill>
                  <a:srgbClr val="000000"/>
                </a:solidFill>
                <a:latin typeface="Lazydog"/>
              </a:rPr>
              <a:t>DBE’S WITH ALASKA AS THEIR HOME BASE CERTIFICATION</a:t>
            </a:r>
          </a:p>
        </p:txBody>
      </p:sp>
      <p:sp>
        <p:nvSpPr>
          <p:cNvPr name="Freeform 9" id="9"/>
          <p:cNvSpPr/>
          <p:nvPr/>
        </p:nvSpPr>
        <p:spPr>
          <a:xfrm flipH="false" flipV="false" rot="2188553">
            <a:off x="14717400" y="-645637"/>
            <a:ext cx="2753481" cy="2975274"/>
          </a:xfrm>
          <a:custGeom>
            <a:avLst/>
            <a:gdLst/>
            <a:ahLst/>
            <a:cxnLst/>
            <a:rect r="r" b="b" t="t" l="l"/>
            <a:pathLst>
              <a:path h="2975274" w="2753481">
                <a:moveTo>
                  <a:pt x="0" y="0"/>
                </a:moveTo>
                <a:lnTo>
                  <a:pt x="2753481" y="0"/>
                </a:lnTo>
                <a:lnTo>
                  <a:pt x="2753481" y="2975275"/>
                </a:lnTo>
                <a:lnTo>
                  <a:pt x="0" y="297527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16094140" y="6547359"/>
            <a:ext cx="1719071" cy="3329187"/>
          </a:xfrm>
          <a:custGeom>
            <a:avLst/>
            <a:gdLst/>
            <a:ahLst/>
            <a:cxnLst/>
            <a:rect r="r" b="b" t="t" l="l"/>
            <a:pathLst>
              <a:path h="3329187" w="1719071">
                <a:moveTo>
                  <a:pt x="0" y="0"/>
                </a:moveTo>
                <a:lnTo>
                  <a:pt x="1719072" y="0"/>
                </a:lnTo>
                <a:lnTo>
                  <a:pt x="1719072" y="3329188"/>
                </a:lnTo>
                <a:lnTo>
                  <a:pt x="0" y="332918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3"/>
            <a:stretch>
              <a:fillRect l="-82671" t="0" r="-82671" b="0"/>
            </a:stretch>
          </a:blipFill>
        </p:spPr>
      </p:sp>
      <p:sp>
        <p:nvSpPr>
          <p:cNvPr name="TextBox 3" id="3"/>
          <p:cNvSpPr txBox="true"/>
          <p:nvPr/>
        </p:nvSpPr>
        <p:spPr>
          <a:xfrm rot="0">
            <a:off x="2878318" y="717175"/>
            <a:ext cx="12531365" cy="2553654"/>
          </a:xfrm>
          <a:prstGeom prst="rect">
            <a:avLst/>
          </a:prstGeom>
        </p:spPr>
        <p:txBody>
          <a:bodyPr anchor="t" rtlCol="false" tIns="0" lIns="0" bIns="0" rIns="0">
            <a:spAutoFit/>
          </a:bodyPr>
          <a:lstStyle/>
          <a:p>
            <a:pPr algn="ctr">
              <a:lnSpc>
                <a:spcPts val="9328"/>
              </a:lnSpc>
            </a:pPr>
            <a:r>
              <a:rPr lang="en-US" sz="9923">
                <a:solidFill>
                  <a:srgbClr val="0202A5"/>
                </a:solidFill>
                <a:latin typeface="Jingleberry"/>
              </a:rPr>
              <a:t>Before Submitting an Application!</a:t>
            </a:r>
          </a:p>
        </p:txBody>
      </p:sp>
      <p:sp>
        <p:nvSpPr>
          <p:cNvPr name="Freeform 4" id="4"/>
          <p:cNvSpPr/>
          <p:nvPr/>
        </p:nvSpPr>
        <p:spPr>
          <a:xfrm flipH="false" flipV="false" rot="-1167582">
            <a:off x="14232613" y="1343492"/>
            <a:ext cx="3933861" cy="4327247"/>
          </a:xfrm>
          <a:custGeom>
            <a:avLst/>
            <a:gdLst/>
            <a:ahLst/>
            <a:cxnLst/>
            <a:rect r="r" b="b" t="t" l="l"/>
            <a:pathLst>
              <a:path h="4327247" w="3933861">
                <a:moveTo>
                  <a:pt x="0" y="0"/>
                </a:moveTo>
                <a:lnTo>
                  <a:pt x="3933861" y="0"/>
                </a:lnTo>
                <a:lnTo>
                  <a:pt x="3933861" y="4327246"/>
                </a:lnTo>
                <a:lnTo>
                  <a:pt x="0" y="43272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1034612">
            <a:off x="870323" y="1642863"/>
            <a:ext cx="2937901" cy="4218918"/>
          </a:xfrm>
          <a:custGeom>
            <a:avLst/>
            <a:gdLst/>
            <a:ahLst/>
            <a:cxnLst/>
            <a:rect r="r" b="b" t="t" l="l"/>
            <a:pathLst>
              <a:path h="4218918" w="2937901">
                <a:moveTo>
                  <a:pt x="0" y="0"/>
                </a:moveTo>
                <a:lnTo>
                  <a:pt x="2937901" y="0"/>
                </a:lnTo>
                <a:lnTo>
                  <a:pt x="2937901" y="4218918"/>
                </a:lnTo>
                <a:lnTo>
                  <a:pt x="0" y="421891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3984708" y="4134059"/>
            <a:ext cx="10674551" cy="2752147"/>
          </a:xfrm>
          <a:prstGeom prst="rect">
            <a:avLst/>
          </a:prstGeom>
        </p:spPr>
        <p:txBody>
          <a:bodyPr anchor="t" rtlCol="false" tIns="0" lIns="0" bIns="0" rIns="0">
            <a:spAutoFit/>
          </a:bodyPr>
          <a:lstStyle/>
          <a:p>
            <a:pPr algn="ctr">
              <a:lnSpc>
                <a:spcPts val="4317"/>
              </a:lnSpc>
            </a:pPr>
            <a:r>
              <a:rPr lang="en-US" sz="4592">
                <a:solidFill>
                  <a:srgbClr val="000000"/>
                </a:solidFill>
                <a:latin typeface="Lazydog"/>
              </a:rPr>
              <a:t>CHECK YOUR BIDDERS </a:t>
            </a:r>
          </a:p>
          <a:p>
            <a:pPr algn="ctr">
              <a:lnSpc>
                <a:spcPts val="4317"/>
              </a:lnSpc>
            </a:pPr>
            <a:r>
              <a:rPr lang="en-US" sz="4592">
                <a:solidFill>
                  <a:srgbClr val="000000"/>
                </a:solidFill>
                <a:latin typeface="Lazydog"/>
              </a:rPr>
              <a:t>REGISTRATION STATUS! </a:t>
            </a:r>
          </a:p>
          <a:p>
            <a:pPr algn="ctr">
              <a:lnSpc>
                <a:spcPts val="4317"/>
              </a:lnSpc>
            </a:pPr>
          </a:p>
          <a:p>
            <a:pPr algn="ctr">
              <a:lnSpc>
                <a:spcPts val="4317"/>
              </a:lnSpc>
            </a:pPr>
            <a:r>
              <a:rPr lang="en-US" sz="4592">
                <a:solidFill>
                  <a:srgbClr val="000000"/>
                </a:solidFill>
                <a:latin typeface="Lazydog"/>
              </a:rPr>
              <a:t>IF YOU ARE NOT REGISTERED, SUBMIT YOUR:</a:t>
            </a:r>
          </a:p>
        </p:txBody>
      </p:sp>
      <p:sp>
        <p:nvSpPr>
          <p:cNvPr name="TextBox 7" id="7"/>
          <p:cNvSpPr txBox="true"/>
          <p:nvPr/>
        </p:nvSpPr>
        <p:spPr>
          <a:xfrm rot="0">
            <a:off x="9870094" y="7387852"/>
            <a:ext cx="6942193" cy="1133233"/>
          </a:xfrm>
          <a:prstGeom prst="rect">
            <a:avLst/>
          </a:prstGeom>
        </p:spPr>
        <p:txBody>
          <a:bodyPr anchor="t" rtlCol="false" tIns="0" lIns="0" bIns="0" rIns="0">
            <a:spAutoFit/>
          </a:bodyPr>
          <a:lstStyle/>
          <a:p>
            <a:pPr algn="ctr">
              <a:lnSpc>
                <a:spcPts val="4331"/>
              </a:lnSpc>
            </a:pPr>
            <a:r>
              <a:rPr lang="en-US" sz="4608">
                <a:solidFill>
                  <a:srgbClr val="000000"/>
                </a:solidFill>
                <a:latin typeface="Lazydog"/>
              </a:rPr>
              <a:t>25D-6 BIDDERS REGISTRATION </a:t>
            </a:r>
          </a:p>
        </p:txBody>
      </p:sp>
      <p:sp>
        <p:nvSpPr>
          <p:cNvPr name="TextBox 8" id="8"/>
          <p:cNvSpPr txBox="true"/>
          <p:nvPr/>
        </p:nvSpPr>
        <p:spPr>
          <a:xfrm rot="0">
            <a:off x="799798" y="7397377"/>
            <a:ext cx="7577176" cy="1151796"/>
          </a:xfrm>
          <a:prstGeom prst="rect">
            <a:avLst/>
          </a:prstGeom>
        </p:spPr>
        <p:txBody>
          <a:bodyPr anchor="t" rtlCol="false" tIns="0" lIns="0" bIns="0" rIns="0">
            <a:spAutoFit/>
          </a:bodyPr>
          <a:lstStyle/>
          <a:p>
            <a:pPr algn="ctr">
              <a:lnSpc>
                <a:spcPts val="4429"/>
              </a:lnSpc>
            </a:pPr>
            <a:r>
              <a:rPr lang="en-US" sz="4712">
                <a:solidFill>
                  <a:srgbClr val="000000"/>
                </a:solidFill>
                <a:latin typeface="Lazydog"/>
              </a:rPr>
              <a:t>25D-6 PSA CONSULTANT REGISTRATION</a:t>
            </a:r>
          </a:p>
        </p:txBody>
      </p:sp>
      <p:sp>
        <p:nvSpPr>
          <p:cNvPr name="TextBox 9" id="9"/>
          <p:cNvSpPr txBox="true"/>
          <p:nvPr/>
        </p:nvSpPr>
        <p:spPr>
          <a:xfrm rot="0">
            <a:off x="5850887" y="7659314"/>
            <a:ext cx="6942193" cy="590308"/>
          </a:xfrm>
          <a:prstGeom prst="rect">
            <a:avLst/>
          </a:prstGeom>
        </p:spPr>
        <p:txBody>
          <a:bodyPr anchor="t" rtlCol="false" tIns="0" lIns="0" bIns="0" rIns="0">
            <a:spAutoFit/>
          </a:bodyPr>
          <a:lstStyle/>
          <a:p>
            <a:pPr algn="ctr">
              <a:lnSpc>
                <a:spcPts val="4331"/>
              </a:lnSpc>
            </a:pPr>
            <a:r>
              <a:rPr lang="en-US" sz="4608">
                <a:solidFill>
                  <a:srgbClr val="000000"/>
                </a:solidFill>
                <a:latin typeface="Lazydog"/>
              </a:rPr>
              <a:t>OR</a:t>
            </a:r>
          </a:p>
        </p:txBody>
      </p:sp>
      <p:sp>
        <p:nvSpPr>
          <p:cNvPr name="TextBox 10" id="10"/>
          <p:cNvSpPr txBox="true"/>
          <p:nvPr/>
        </p:nvSpPr>
        <p:spPr>
          <a:xfrm rot="0">
            <a:off x="3984708" y="9153767"/>
            <a:ext cx="11063009" cy="1133233"/>
          </a:xfrm>
          <a:prstGeom prst="rect">
            <a:avLst/>
          </a:prstGeom>
        </p:spPr>
        <p:txBody>
          <a:bodyPr anchor="t" rtlCol="false" tIns="0" lIns="0" bIns="0" rIns="0">
            <a:spAutoFit/>
          </a:bodyPr>
          <a:lstStyle/>
          <a:p>
            <a:pPr algn="ctr">
              <a:lnSpc>
                <a:spcPts val="4331"/>
              </a:lnSpc>
            </a:pPr>
            <a:r>
              <a:rPr lang="en-US" sz="4608">
                <a:solidFill>
                  <a:srgbClr val="000000"/>
                </a:solidFill>
                <a:latin typeface="Lazydog"/>
              </a:rPr>
              <a:t>TO </a:t>
            </a:r>
            <a:r>
              <a:rPr lang="en-US" sz="4608" u="sng">
                <a:solidFill>
                  <a:srgbClr val="31A0AB"/>
                </a:solidFill>
                <a:latin typeface="Lazydog"/>
                <a:hlinkClick r:id="rId8" tooltip="mailto:dot.cro.forms@alaska.gov"/>
              </a:rPr>
              <a:t>DOT.CRO.FORMS@ALASKA.GOV</a:t>
            </a:r>
            <a:r>
              <a:rPr lang="en-US" sz="4608">
                <a:solidFill>
                  <a:srgbClr val="31A0AB"/>
                </a:solidFill>
                <a:latin typeface="Lazydog"/>
              </a:rPr>
              <a:t> </a:t>
            </a:r>
          </a:p>
          <a:p>
            <a:pPr algn="ctr">
              <a:lnSpc>
                <a:spcPts val="4331"/>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82671" t="0" r="-82671" b="0"/>
            </a:stretch>
          </a:blipFill>
        </p:spPr>
      </p:sp>
      <p:pic>
        <p:nvPicPr>
          <p:cNvPr name="Picture 3" id="3">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0" r="0" b="0"/>
          <a:stretch>
            <a:fillRect/>
          </a:stretch>
        </p:blipFill>
        <p:spPr>
          <a:xfrm flipH="false" flipV="false" rot="0">
            <a:off x="5497948" y="1577117"/>
            <a:ext cx="12530872" cy="7681183"/>
          </a:xfrm>
          <a:prstGeom prst="rect">
            <a:avLst/>
          </a:prstGeom>
        </p:spPr>
      </p:pic>
      <p:sp>
        <p:nvSpPr>
          <p:cNvPr name="TextBox 4" id="4"/>
          <p:cNvSpPr txBox="true"/>
          <p:nvPr/>
        </p:nvSpPr>
        <p:spPr>
          <a:xfrm rot="0">
            <a:off x="492371" y="402011"/>
            <a:ext cx="17303258" cy="1054437"/>
          </a:xfrm>
          <a:prstGeom prst="rect">
            <a:avLst/>
          </a:prstGeom>
        </p:spPr>
        <p:txBody>
          <a:bodyPr anchor="t" rtlCol="false" tIns="0" lIns="0" bIns="0" rIns="0">
            <a:spAutoFit/>
          </a:bodyPr>
          <a:lstStyle/>
          <a:p>
            <a:pPr algn="ctr">
              <a:lnSpc>
                <a:spcPts val="7209"/>
              </a:lnSpc>
            </a:pPr>
            <a:r>
              <a:rPr lang="en-US" sz="7670">
                <a:solidFill>
                  <a:srgbClr val="0202A5"/>
                </a:solidFill>
                <a:latin typeface="Jingleberry"/>
              </a:rPr>
              <a:t>Where to find your Bidders Registration</a:t>
            </a:r>
          </a:p>
        </p:txBody>
      </p:sp>
      <p:sp>
        <p:nvSpPr>
          <p:cNvPr name="TextBox 5" id="5"/>
          <p:cNvSpPr txBox="true"/>
          <p:nvPr/>
        </p:nvSpPr>
        <p:spPr>
          <a:xfrm rot="0">
            <a:off x="2414975" y="9486900"/>
            <a:ext cx="15380654" cy="589798"/>
          </a:xfrm>
          <a:prstGeom prst="rect">
            <a:avLst/>
          </a:prstGeom>
        </p:spPr>
        <p:txBody>
          <a:bodyPr anchor="t" rtlCol="false" tIns="0" lIns="0" bIns="0" rIns="0">
            <a:spAutoFit/>
          </a:bodyPr>
          <a:lstStyle/>
          <a:p>
            <a:pPr algn="ctr">
              <a:lnSpc>
                <a:spcPts val="4317"/>
              </a:lnSpc>
            </a:pPr>
            <a:r>
              <a:rPr lang="en-US" sz="4592" u="sng">
                <a:solidFill>
                  <a:srgbClr val="3F829B"/>
                </a:solidFill>
                <a:latin typeface="Lazydog"/>
                <a:hlinkClick r:id="rId6" tooltip="https://dot.alaska.gov/cvlrts/bidreg/bidreg.cfm"/>
              </a:rPr>
              <a:t>HTTPS://DOT.ALASKA.GOV/CVLRTS/BIDREG/BIDREG.CFM</a:t>
            </a:r>
          </a:p>
        </p:txBody>
      </p:sp>
      <p:sp>
        <p:nvSpPr>
          <p:cNvPr name="Freeform 6" id="6"/>
          <p:cNvSpPr/>
          <p:nvPr/>
        </p:nvSpPr>
        <p:spPr>
          <a:xfrm flipH="false" flipV="false" rot="4783561">
            <a:off x="-1194314" y="489085"/>
            <a:ext cx="7455783" cy="7455783"/>
          </a:xfrm>
          <a:custGeom>
            <a:avLst/>
            <a:gdLst/>
            <a:ahLst/>
            <a:cxnLst/>
            <a:rect r="r" b="b" t="t" l="l"/>
            <a:pathLst>
              <a:path h="7455783" w="7455783">
                <a:moveTo>
                  <a:pt x="0" y="0"/>
                </a:moveTo>
                <a:lnTo>
                  <a:pt x="7455783" y="0"/>
                </a:lnTo>
                <a:lnTo>
                  <a:pt x="7455783" y="7455784"/>
                </a:lnTo>
                <a:lnTo>
                  <a:pt x="0" y="745578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669899">
            <a:off x="-41479" y="2715805"/>
            <a:ext cx="5276605" cy="1974490"/>
          </a:xfrm>
          <a:prstGeom prst="rect">
            <a:avLst/>
          </a:prstGeom>
        </p:spPr>
        <p:txBody>
          <a:bodyPr anchor="t" rtlCol="false" tIns="0" lIns="0" bIns="0" rIns="0">
            <a:spAutoFit/>
          </a:bodyPr>
          <a:lstStyle/>
          <a:p>
            <a:pPr algn="ctr">
              <a:lnSpc>
                <a:spcPts val="5288"/>
              </a:lnSpc>
            </a:pPr>
            <a:r>
              <a:rPr lang="en-US" sz="3502">
                <a:solidFill>
                  <a:srgbClr val="000000"/>
                </a:solidFill>
                <a:latin typeface="Lazydog"/>
              </a:rPr>
              <a:t> DEMONSTRATION OF HOW TO SEE IF YOU ARE A REGISTERED BIDDER</a:t>
            </a:r>
          </a:p>
        </p:txBody>
      </p:sp>
      <p:sp>
        <p:nvSpPr>
          <p:cNvPr name="Freeform 8" id="8"/>
          <p:cNvSpPr/>
          <p:nvPr/>
        </p:nvSpPr>
        <p:spPr>
          <a:xfrm flipH="true" flipV="false" rot="-8687191">
            <a:off x="1068641" y="6188215"/>
            <a:ext cx="3450235" cy="1233459"/>
          </a:xfrm>
          <a:custGeom>
            <a:avLst/>
            <a:gdLst/>
            <a:ahLst/>
            <a:cxnLst/>
            <a:rect r="r" b="b" t="t" l="l"/>
            <a:pathLst>
              <a:path h="1233459" w="3450235">
                <a:moveTo>
                  <a:pt x="3450235" y="0"/>
                </a:moveTo>
                <a:lnTo>
                  <a:pt x="0" y="0"/>
                </a:lnTo>
                <a:lnTo>
                  <a:pt x="0" y="1233459"/>
                </a:lnTo>
                <a:lnTo>
                  <a:pt x="3450235" y="1233459"/>
                </a:lnTo>
                <a:lnTo>
                  <a:pt x="3450235"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timing>
    <p:tnLst>
      <p:par>
        <p:cTn dur="indefinite" restart="never" nodeType="tmRoot">
          <p:childTnLst>
            <p:video>
              <p:cMediaNode vol="100000">
                <p:cTn fill="hold" display="false">
                  <p:stCondLst>
                    <p:cond delay="indefinite"/>
                  </p:stCondLst>
                </p:cTn>
                <p:tgtEl>
                  <p:spTgt spid="3"/>
                </p:tgtEl>
              </p:cMediaNode>
            </p:video>
          </p:childTnLst>
        </p:cTn>
      </p:par>
    </p:tnLst>
  </p:timing>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3"/>
            <a:stretch>
              <a:fillRect l="-82671" t="0" r="-82671" b="0"/>
            </a:stretch>
          </a:blipFill>
        </p:spPr>
      </p:sp>
      <p:sp>
        <p:nvSpPr>
          <p:cNvPr name="Freeform 3" id="3"/>
          <p:cNvSpPr/>
          <p:nvPr/>
        </p:nvSpPr>
        <p:spPr>
          <a:xfrm flipH="false" flipV="false" rot="1953860">
            <a:off x="-2051258" y="3051720"/>
            <a:ext cx="10618584" cy="10618584"/>
          </a:xfrm>
          <a:custGeom>
            <a:avLst/>
            <a:gdLst/>
            <a:ahLst/>
            <a:cxnLst/>
            <a:rect r="r" b="b" t="t" l="l"/>
            <a:pathLst>
              <a:path h="10618584" w="10618584">
                <a:moveTo>
                  <a:pt x="0" y="0"/>
                </a:moveTo>
                <a:lnTo>
                  <a:pt x="10618584" y="0"/>
                </a:lnTo>
                <a:lnTo>
                  <a:pt x="10618584" y="10618584"/>
                </a:lnTo>
                <a:lnTo>
                  <a:pt x="0" y="106185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1095428">
            <a:off x="6172989" y="7350691"/>
            <a:ext cx="3004602" cy="2529328"/>
          </a:xfrm>
          <a:custGeom>
            <a:avLst/>
            <a:gdLst/>
            <a:ahLst/>
            <a:cxnLst/>
            <a:rect r="r" b="b" t="t" l="l"/>
            <a:pathLst>
              <a:path h="2529328" w="3004602">
                <a:moveTo>
                  <a:pt x="0" y="0"/>
                </a:moveTo>
                <a:lnTo>
                  <a:pt x="3004602" y="0"/>
                </a:lnTo>
                <a:lnTo>
                  <a:pt x="3004602" y="2529328"/>
                </a:lnTo>
                <a:lnTo>
                  <a:pt x="0" y="252932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1316425">
            <a:off x="937616" y="1890122"/>
            <a:ext cx="2001199" cy="2873785"/>
          </a:xfrm>
          <a:custGeom>
            <a:avLst/>
            <a:gdLst/>
            <a:ahLst/>
            <a:cxnLst/>
            <a:rect r="r" b="b" t="t" l="l"/>
            <a:pathLst>
              <a:path h="2873785" w="2001199">
                <a:moveTo>
                  <a:pt x="0" y="0"/>
                </a:moveTo>
                <a:lnTo>
                  <a:pt x="2001200" y="0"/>
                </a:lnTo>
                <a:lnTo>
                  <a:pt x="2001200" y="2873784"/>
                </a:lnTo>
                <a:lnTo>
                  <a:pt x="0" y="287378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2998471">
            <a:off x="16410812" y="3064240"/>
            <a:ext cx="1999356" cy="3097594"/>
          </a:xfrm>
          <a:custGeom>
            <a:avLst/>
            <a:gdLst/>
            <a:ahLst/>
            <a:cxnLst/>
            <a:rect r="r" b="b" t="t" l="l"/>
            <a:pathLst>
              <a:path h="3097594" w="1999356">
                <a:moveTo>
                  <a:pt x="0" y="0"/>
                </a:moveTo>
                <a:lnTo>
                  <a:pt x="1999357" y="0"/>
                </a:lnTo>
                <a:lnTo>
                  <a:pt x="1999357" y="3097594"/>
                </a:lnTo>
                <a:lnTo>
                  <a:pt x="0" y="309759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993939">
            <a:off x="13476721" y="512395"/>
            <a:ext cx="1610731" cy="1631496"/>
          </a:xfrm>
          <a:custGeom>
            <a:avLst/>
            <a:gdLst/>
            <a:ahLst/>
            <a:cxnLst/>
            <a:rect r="r" b="b" t="t" l="l"/>
            <a:pathLst>
              <a:path h="1631496" w="1610731">
                <a:moveTo>
                  <a:pt x="0" y="0"/>
                </a:moveTo>
                <a:lnTo>
                  <a:pt x="1610731" y="0"/>
                </a:lnTo>
                <a:lnTo>
                  <a:pt x="1610731" y="1631496"/>
                </a:lnTo>
                <a:lnTo>
                  <a:pt x="0" y="163149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8" id="8"/>
          <p:cNvSpPr txBox="true"/>
          <p:nvPr/>
        </p:nvSpPr>
        <p:spPr>
          <a:xfrm rot="0">
            <a:off x="0" y="193348"/>
            <a:ext cx="9965607" cy="1981533"/>
          </a:xfrm>
          <a:prstGeom prst="rect">
            <a:avLst/>
          </a:prstGeom>
        </p:spPr>
        <p:txBody>
          <a:bodyPr anchor="t" rtlCol="false" tIns="0" lIns="0" bIns="0" rIns="0">
            <a:spAutoFit/>
          </a:bodyPr>
          <a:lstStyle/>
          <a:p>
            <a:pPr algn="ctr">
              <a:lnSpc>
                <a:spcPts val="7250"/>
              </a:lnSpc>
            </a:pPr>
            <a:r>
              <a:rPr lang="en-US" sz="7712">
                <a:solidFill>
                  <a:srgbClr val="0202A5"/>
                </a:solidFill>
                <a:latin typeface="Jingleberry"/>
              </a:rPr>
              <a:t>Reimbursement period for FFY2024</a:t>
            </a:r>
          </a:p>
        </p:txBody>
      </p:sp>
      <p:sp>
        <p:nvSpPr>
          <p:cNvPr name="TextBox 9" id="9"/>
          <p:cNvSpPr txBox="true"/>
          <p:nvPr/>
        </p:nvSpPr>
        <p:spPr>
          <a:xfrm rot="0">
            <a:off x="473203" y="5712058"/>
            <a:ext cx="5833369" cy="1634719"/>
          </a:xfrm>
          <a:prstGeom prst="rect">
            <a:avLst/>
          </a:prstGeom>
        </p:spPr>
        <p:txBody>
          <a:bodyPr anchor="t" rtlCol="false" tIns="0" lIns="0" bIns="0" rIns="0">
            <a:spAutoFit/>
          </a:bodyPr>
          <a:lstStyle/>
          <a:p>
            <a:pPr algn="ctr">
              <a:lnSpc>
                <a:spcPts val="6783"/>
              </a:lnSpc>
              <a:spcBef>
                <a:spcPct val="0"/>
              </a:spcBef>
            </a:pPr>
            <a:r>
              <a:rPr lang="en-US" sz="4845">
                <a:solidFill>
                  <a:srgbClr val="000000"/>
                </a:solidFill>
                <a:latin typeface="Lazydog"/>
              </a:rPr>
              <a:t>October 1st 2023 </a:t>
            </a:r>
          </a:p>
        </p:txBody>
      </p:sp>
      <p:sp>
        <p:nvSpPr>
          <p:cNvPr name="TextBox 10" id="10"/>
          <p:cNvSpPr txBox="true"/>
          <p:nvPr/>
        </p:nvSpPr>
        <p:spPr>
          <a:xfrm rot="0">
            <a:off x="379071" y="8106902"/>
            <a:ext cx="6021635" cy="1750700"/>
          </a:xfrm>
          <a:prstGeom prst="rect">
            <a:avLst/>
          </a:prstGeom>
        </p:spPr>
        <p:txBody>
          <a:bodyPr anchor="t" rtlCol="false" tIns="0" lIns="0" bIns="0" rIns="0">
            <a:spAutoFit/>
          </a:bodyPr>
          <a:lstStyle/>
          <a:p>
            <a:pPr algn="ctr">
              <a:lnSpc>
                <a:spcPts val="6037"/>
              </a:lnSpc>
              <a:spcBef>
                <a:spcPct val="0"/>
              </a:spcBef>
            </a:pPr>
            <a:r>
              <a:rPr lang="en-US" sz="4312">
                <a:solidFill>
                  <a:srgbClr val="000000"/>
                </a:solidFill>
                <a:latin typeface="Lazydog"/>
              </a:rPr>
              <a:t>September 30th 2024</a:t>
            </a:r>
          </a:p>
        </p:txBody>
      </p:sp>
      <p:sp>
        <p:nvSpPr>
          <p:cNvPr name="TextBox 11" id="11"/>
          <p:cNvSpPr txBox="true"/>
          <p:nvPr/>
        </p:nvSpPr>
        <p:spPr>
          <a:xfrm rot="0">
            <a:off x="2982575" y="6849704"/>
            <a:ext cx="814625" cy="889373"/>
          </a:xfrm>
          <a:prstGeom prst="rect">
            <a:avLst/>
          </a:prstGeom>
        </p:spPr>
        <p:txBody>
          <a:bodyPr anchor="t" rtlCol="false" tIns="0" lIns="0" bIns="0" rIns="0">
            <a:spAutoFit/>
          </a:bodyPr>
          <a:lstStyle/>
          <a:p>
            <a:pPr algn="ctr">
              <a:lnSpc>
                <a:spcPts val="7062"/>
              </a:lnSpc>
              <a:spcBef>
                <a:spcPct val="0"/>
              </a:spcBef>
            </a:pPr>
            <a:r>
              <a:rPr lang="en-US" sz="5044">
                <a:solidFill>
                  <a:srgbClr val="000000"/>
                </a:solidFill>
                <a:latin typeface="Lazydog"/>
              </a:rPr>
              <a:t>to</a:t>
            </a:r>
          </a:p>
        </p:txBody>
      </p:sp>
      <p:sp>
        <p:nvSpPr>
          <p:cNvPr name="TextBox 12" id="12"/>
          <p:cNvSpPr txBox="true"/>
          <p:nvPr/>
        </p:nvSpPr>
        <p:spPr>
          <a:xfrm rot="0">
            <a:off x="7244183" y="2022481"/>
            <a:ext cx="8521981" cy="2520685"/>
          </a:xfrm>
          <a:prstGeom prst="rect">
            <a:avLst/>
          </a:prstGeom>
        </p:spPr>
        <p:txBody>
          <a:bodyPr anchor="t" rtlCol="false" tIns="0" lIns="0" bIns="0" rIns="0">
            <a:spAutoFit/>
          </a:bodyPr>
          <a:lstStyle/>
          <a:p>
            <a:pPr>
              <a:lnSpc>
                <a:spcPts val="6707"/>
              </a:lnSpc>
            </a:pPr>
            <a:r>
              <a:rPr lang="en-US" sz="4442">
                <a:solidFill>
                  <a:srgbClr val="000000"/>
                </a:solidFill>
                <a:latin typeface="Lazydog"/>
              </a:rPr>
              <a:t>THE MAXIMUM REIMBURSEMENT PER QUALIFYING DBE FIRM PER BENIFIT YEAR IS $2,500.00</a:t>
            </a:r>
          </a:p>
        </p:txBody>
      </p:sp>
      <p:sp>
        <p:nvSpPr>
          <p:cNvPr name="TextBox 13" id="13"/>
          <p:cNvSpPr txBox="true"/>
          <p:nvPr/>
        </p:nvSpPr>
        <p:spPr>
          <a:xfrm rot="0">
            <a:off x="8908288" y="5620259"/>
            <a:ext cx="8502203" cy="4104285"/>
          </a:xfrm>
          <a:prstGeom prst="rect">
            <a:avLst/>
          </a:prstGeom>
        </p:spPr>
        <p:txBody>
          <a:bodyPr anchor="t" rtlCol="false" tIns="0" lIns="0" bIns="0" rIns="0">
            <a:spAutoFit/>
          </a:bodyPr>
          <a:lstStyle/>
          <a:p>
            <a:pPr algn="ctr">
              <a:lnSpc>
                <a:spcPts val="6593"/>
              </a:lnSpc>
            </a:pPr>
            <a:r>
              <a:rPr lang="en-US" sz="4366">
                <a:solidFill>
                  <a:srgbClr val="000000"/>
                </a:solidFill>
                <a:latin typeface="Lazydog"/>
              </a:rPr>
              <a:t>AN ADDITIONAL $2,500.00 MAY BE SUBMITTED AT THE END OF THE FEDERAL FISCAL YEAR (SEPTEMBER 1ST-30TH)IF FUNDS ARE AVAILABLE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DAF5hy_rlks</dc:identifier>
  <dcterms:modified xsi:type="dcterms:W3CDTF">2011-08-01T06:04:30Z</dcterms:modified>
  <cp:revision>1</cp:revision>
  <dc:title>Training on how to fill out 50% DBE Reimbursement Form</dc:title>
</cp:coreProperties>
</file>